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389" r:id="rId2"/>
    <p:sldId id="284" r:id="rId3"/>
    <p:sldId id="419" r:id="rId4"/>
    <p:sldId id="286" r:id="rId5"/>
    <p:sldId id="438" r:id="rId6"/>
    <p:sldId id="441" r:id="rId7"/>
    <p:sldId id="442" r:id="rId8"/>
    <p:sldId id="287" r:id="rId9"/>
    <p:sldId id="369" r:id="rId10"/>
    <p:sldId id="370" r:id="rId11"/>
    <p:sldId id="373" r:id="rId12"/>
    <p:sldId id="371" r:id="rId13"/>
    <p:sldId id="285" r:id="rId14"/>
    <p:sldId id="288" r:id="rId15"/>
    <p:sldId id="292" r:id="rId16"/>
    <p:sldId id="293" r:id="rId17"/>
    <p:sldId id="443" r:id="rId18"/>
    <p:sldId id="294" r:id="rId19"/>
    <p:sldId id="415" r:id="rId20"/>
    <p:sldId id="295" r:id="rId21"/>
    <p:sldId id="296" r:id="rId22"/>
    <p:sldId id="297" r:id="rId23"/>
    <p:sldId id="445" r:id="rId24"/>
    <p:sldId id="298" r:id="rId25"/>
    <p:sldId id="299" r:id="rId26"/>
    <p:sldId id="439" r:id="rId27"/>
    <p:sldId id="301" r:id="rId28"/>
    <p:sldId id="375" r:id="rId29"/>
    <p:sldId id="446" r:id="rId30"/>
    <p:sldId id="376" r:id="rId31"/>
    <p:sldId id="302" r:id="rId32"/>
    <p:sldId id="303" r:id="rId33"/>
    <p:sldId id="377" r:id="rId34"/>
    <p:sldId id="304" r:id="rId35"/>
    <p:sldId id="305" r:id="rId36"/>
    <p:sldId id="378" r:id="rId37"/>
    <p:sldId id="417" r:id="rId38"/>
    <p:sldId id="440" r:id="rId39"/>
    <p:sldId id="379" r:id="rId40"/>
    <p:sldId id="380" r:id="rId41"/>
    <p:sldId id="416" r:id="rId42"/>
    <p:sldId id="381" r:id="rId43"/>
    <p:sldId id="308" r:id="rId44"/>
    <p:sldId id="447" r:id="rId45"/>
    <p:sldId id="436" r:id="rId46"/>
    <p:sldId id="384" r:id="rId47"/>
    <p:sldId id="382" r:id="rId48"/>
    <p:sldId id="310" r:id="rId49"/>
    <p:sldId id="311" r:id="rId50"/>
    <p:sldId id="314" r:id="rId51"/>
    <p:sldId id="385" r:id="rId52"/>
    <p:sldId id="315" r:id="rId53"/>
    <p:sldId id="316" r:id="rId54"/>
    <p:sldId id="318" r:id="rId55"/>
    <p:sldId id="414" r:id="rId56"/>
    <p:sldId id="387" r:id="rId57"/>
    <p:sldId id="420" r:id="rId58"/>
    <p:sldId id="422" r:id="rId59"/>
    <p:sldId id="423" r:id="rId60"/>
    <p:sldId id="424" r:id="rId61"/>
    <p:sldId id="435" r:id="rId62"/>
    <p:sldId id="425" r:id="rId63"/>
    <p:sldId id="413" r:id="rId64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456724" indent="-1366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913448" indent="-273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371283" indent="-4111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1828007" indent="-54784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1600200" algn="l" defTabSz="64008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1920240" algn="l" defTabSz="64008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2240280" algn="l" defTabSz="64008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2560320" algn="l" defTabSz="64008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66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1674" y="-90"/>
      </p:cViewPr>
      <p:guideLst>
        <p:guide orient="horz" pos="1191"/>
        <p:guide pos="1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5E6D03FA-E511-4C7D-8EDD-65FCB190A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8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7EA30CE5-C70C-483E-AABB-8A429F38B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46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672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344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28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0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88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E9D867-99B1-4963-A474-A9393F5E7205}" type="slidenum">
              <a:rPr lang="en-US" smtClean="0">
                <a:latin typeface="Helvetica" pitchFamily="34" charset="0"/>
              </a:rPr>
              <a:pPr/>
              <a:t>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29C3-CB28-43EE-92F5-8E965B89CCFA}" type="slidenum">
              <a:rPr lang="en-US" smtClean="0">
                <a:latin typeface="Helvetica" pitchFamily="34" charset="0"/>
              </a:rPr>
              <a:pPr/>
              <a:t>13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BAD90-66E6-4E7A-809F-DDEFCED1A530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3B0F5-C90A-4D07-94D4-48EB2A8191BF}" type="slidenum">
              <a:rPr lang="en-US" smtClean="0">
                <a:latin typeface="Helvetica" pitchFamily="34" charset="0"/>
              </a:rPr>
              <a:pPr/>
              <a:t>15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50F5C1-3326-4500-B3CA-98DEDBA34963}" type="slidenum">
              <a:rPr lang="en-US" smtClean="0">
                <a:latin typeface="Helvetica" pitchFamily="34" charset="0"/>
              </a:rPr>
              <a:pPr/>
              <a:t>16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19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7C5FE-D65A-4421-902F-5ABA72E8DF1C}" type="slidenum">
              <a:rPr lang="en-US" smtClean="0">
                <a:latin typeface="Helvetica" pitchFamily="34" charset="0"/>
              </a:rPr>
              <a:pPr/>
              <a:t>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D47FD-9F6B-41F4-BFFB-E0435E902EFC}" type="slidenum">
              <a:rPr lang="en-US" smtClean="0">
                <a:latin typeface="Helvetica" pitchFamily="34" charset="0"/>
              </a:rPr>
              <a:pPr/>
              <a:t>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35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36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C9863-CF21-4B2B-871E-558697C4F3F2}" type="slidenum">
              <a:rPr lang="en-US" smtClean="0">
                <a:latin typeface="Helvetica" pitchFamily="34" charset="0"/>
              </a:rPr>
              <a:pPr/>
              <a:t>37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43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45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47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59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60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B89DE-73C5-4D61-A15B-7053E546C031}" type="slidenum">
              <a:rPr lang="en-US" smtClean="0">
                <a:latin typeface="Helvetica" pitchFamily="34" charset="0"/>
              </a:rPr>
              <a:pPr/>
              <a:t>61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64C9BE-C6E6-434A-BAC4-F2E2697FA399}" type="slidenum">
              <a:rPr lang="en-US" smtClean="0">
                <a:latin typeface="Helvetica" pitchFamily="34" charset="0"/>
              </a:rPr>
              <a:pPr/>
              <a:t>62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F20D1-41A6-4F32-ACC4-A62A223D46AD}" type="slidenum">
              <a:rPr lang="en-US" smtClean="0">
                <a:latin typeface="Helvetica" pitchFamily="34" charset="0"/>
              </a:rPr>
              <a:pPr/>
              <a:t>63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967" y="2961085"/>
            <a:ext cx="8610600" cy="201215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517" y="6613922"/>
            <a:ext cx="2659692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336699"/>
                </a:solidFill>
                <a:latin typeface="Helvetica" charset="0"/>
              </a:rPr>
              <a:t>Operating System Concepts</a:t>
            </a:r>
            <a:r>
              <a:rPr lang="en-US" sz="1000" b="1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000" b="1" baseline="3000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000" b="1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000" b="1">
              <a:solidFill>
                <a:srgbClr val="336699"/>
              </a:solidFill>
              <a:latin typeface="Helvetica" charset="0"/>
            </a:endParaRP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1267" y="4157663"/>
            <a:ext cx="2061633" cy="1594247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742" y="4024313"/>
            <a:ext cx="2336800" cy="1870472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>
              <a:defRPr/>
            </a:pPr>
            <a:endParaRPr lang="en-US">
              <a:latin typeface="Verdana" charset="0"/>
              <a:cs typeface="ＭＳ Ｐゴシック" charset="-128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3" indent="0">
              <a:buNone/>
              <a:defRPr sz="1400"/>
            </a:lvl7pPr>
            <a:lvl8pPr marL="3200240" indent="0">
              <a:buNone/>
              <a:defRPr sz="1400"/>
            </a:lvl8pPr>
            <a:lvl9pPr marL="365741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5750" y="0"/>
            <a:ext cx="1195917" cy="90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416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7"/>
            <a:ext cx="8229600" cy="453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395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>
              <a:latin typeface="Times New Roman" charset="0"/>
              <a:cs typeface="ＭＳ Ｐゴシック" charset="-128"/>
            </a:endParaRPr>
          </a:p>
        </p:txBody>
      </p:sp>
      <p:sp>
        <p:nvSpPr>
          <p:cNvPr id="253958" name="Line 6"/>
          <p:cNvSpPr>
            <a:spLocks noChangeShapeType="1"/>
          </p:cNvSpPr>
          <p:nvPr/>
        </p:nvSpPr>
        <p:spPr bwMode="auto">
          <a:xfrm>
            <a:off x="457200" y="860822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91435" tIns="45718" rIns="91435" bIns="45718"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25395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>
              <a:latin typeface="Times New Roman" charset="0"/>
              <a:cs typeface="ＭＳ Ｐゴシック" charset="-128"/>
            </a:endParaRPr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/>
          <a:p>
            <a:pPr algn="ctr" eaLnBrk="1" hangingPunct="1">
              <a:defRPr/>
            </a:pPr>
            <a:endParaRPr lang="en-US" sz="2400">
              <a:latin typeface="Times New Roman" charset="0"/>
              <a:cs typeface="ＭＳ Ｐゴシック" charset="-128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4256151" y="6613922"/>
            <a:ext cx="447549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006699"/>
                </a:solidFill>
                <a:latin typeface="Helvetica" charset="0"/>
              </a:rPr>
              <a:t>8.</a:t>
            </a:r>
            <a:fld id="{5FD2AD68-AF19-4A23-99A0-569310F9D255}" type="slidenum">
              <a:rPr lang="en-US" sz="10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6489700" y="6587728"/>
            <a:ext cx="2713567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186267" y="6621066"/>
            <a:ext cx="2659692" cy="24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006699"/>
                </a:solidFill>
                <a:latin typeface="Helvetica" charset="0"/>
              </a:rPr>
              <a:t>Operating System Concepts</a:t>
            </a:r>
            <a:r>
              <a:rPr lang="en-US" sz="1000" b="1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000" b="1" baseline="3000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000" b="1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000" b="1">
              <a:solidFill>
                <a:srgbClr val="006699"/>
              </a:solidFill>
              <a:latin typeface="Helvetica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4517" y="5849542"/>
            <a:ext cx="1283759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457177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532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709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265" indent="-342265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315" indent="-285592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692" indent="-227807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7957" indent="-227807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333" indent="-227807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738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5915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093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270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 smtClean="0"/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/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3350" cy="4469606"/>
          </a:xfrm>
        </p:spPr>
        <p:txBody>
          <a:bodyPr/>
          <a:lstStyle/>
          <a:p>
            <a:r>
              <a:rPr lang="en-US" smtClean="0"/>
              <a:t>The concept of a logical address space that is bound to a separate </a:t>
            </a:r>
            <a:r>
              <a:rPr lang="en-US" b="1" smtClean="0">
                <a:solidFill>
                  <a:srgbClr val="3366FF"/>
                </a:solidFill>
              </a:rPr>
              <a:t>physical address space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is central to proper memory management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Logical address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逻辑地址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generated by the CPU; also referred to as </a:t>
            </a:r>
            <a:r>
              <a:rPr lang="en-US" b="1" smtClean="0">
                <a:solidFill>
                  <a:srgbClr val="3366FF"/>
                </a:solidFill>
              </a:rPr>
              <a:t>virtual address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虚拟地址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b="1" smtClean="0">
              <a:solidFill>
                <a:srgbClr val="3366FF"/>
              </a:solidFill>
            </a:endParaRP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Physical address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物理地址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address seen by the memory unit</a:t>
            </a:r>
          </a:p>
          <a:p>
            <a:pPr lvl="1"/>
            <a:endParaRPr lang="en-US" smtClean="0"/>
          </a:p>
          <a:p>
            <a:r>
              <a:rPr lang="en-US" smtClean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b="1" smtClean="0">
                <a:solidFill>
                  <a:srgbClr val="3366FF"/>
                </a:solidFill>
              </a:rPr>
              <a:t>Logical address space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逻辑地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址空间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)</a:t>
            </a:r>
            <a:r>
              <a:rPr lang="en-US" b="1" smtClean="0">
                <a:solidFill>
                  <a:srgbClr val="3366FF"/>
                </a:solidFill>
              </a:rPr>
              <a:t> </a:t>
            </a:r>
            <a:r>
              <a:rPr lang="en-US" smtClean="0"/>
              <a:t>is the set of all logical addresses generated by a program</a:t>
            </a:r>
          </a:p>
          <a:p>
            <a:r>
              <a:rPr lang="en-US" b="1" smtClean="0">
                <a:solidFill>
                  <a:srgbClr val="3366FF"/>
                </a:solidFill>
              </a:rPr>
              <a:t>Physical address space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物理地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址空间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)</a:t>
            </a:r>
            <a:r>
              <a:rPr lang="en-US" b="1" smtClean="0">
                <a:solidFill>
                  <a:srgbClr val="3366FF"/>
                </a:solidFill>
              </a:rPr>
              <a:t> </a:t>
            </a:r>
            <a:r>
              <a:rPr lang="en-US" smtClean="0"/>
              <a:t>is the set of all physical addresses generated by a program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77416"/>
            <a:ext cx="7839075" cy="827484"/>
          </a:xfrm>
        </p:spPr>
        <p:txBody>
          <a:bodyPr/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2400"/>
              <a:t>MMU</a:t>
            </a:r>
            <a:r>
              <a:rPr lang="en-US" smtClean="0"/>
              <a:t>)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内存管理单元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5150246"/>
          </a:xfrm>
        </p:spPr>
        <p:txBody>
          <a:bodyPr/>
          <a:lstStyle/>
          <a:p>
            <a:r>
              <a:rPr lang="en-US" smtClean="0"/>
              <a:t>Hardware device that at run time maps virtual to physical address</a:t>
            </a:r>
          </a:p>
          <a:p>
            <a:endParaRPr lang="en-US" smtClean="0"/>
          </a:p>
          <a:p>
            <a:r>
              <a:rPr lang="en-US" smtClean="0"/>
              <a:t>Many methods possible, covered in the rest of this chapter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smtClean="0"/>
              <a:t>Base register now called </a:t>
            </a:r>
            <a:r>
              <a:rPr lang="en-US" b="1" smtClean="0">
                <a:solidFill>
                  <a:srgbClr val="0000FF"/>
                </a:solidFill>
              </a:rPr>
              <a:t>relocation register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重定位寄存器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  <a:p>
            <a:pPr lvl="1"/>
            <a:r>
              <a:rPr lang="en-US" smtClean="0"/>
              <a:t>MS-DOS on Intel 80x86 used 4 relocation registers</a:t>
            </a:r>
          </a:p>
          <a:p>
            <a:endParaRPr lang="en-US" smtClean="0"/>
          </a:p>
          <a:p>
            <a:r>
              <a:rPr lang="en-US" smtClean="0"/>
              <a:t>The user program deals with </a:t>
            </a:r>
            <a:r>
              <a:rPr lang="en-US" i="1" smtClean="0"/>
              <a:t>logical</a:t>
            </a:r>
            <a:r>
              <a:rPr lang="en-US" smtClean="0"/>
              <a:t> addresses; it never sees the </a:t>
            </a:r>
            <a:r>
              <a:rPr lang="en-US" i="1" smtClean="0"/>
              <a:t>real</a:t>
            </a:r>
            <a:r>
              <a:rPr lang="en-US" smtClean="0"/>
              <a:t> physical addresses</a:t>
            </a:r>
          </a:p>
          <a:p>
            <a:pPr lvl="1"/>
            <a:r>
              <a:rPr lang="en-US" smtClean="0"/>
              <a:t>Execution-time binding occurs when reference is made to location in memory</a:t>
            </a:r>
          </a:p>
          <a:p>
            <a:pPr lvl="1"/>
            <a:r>
              <a:rPr lang="en-US" smtClean="0"/>
              <a:t>Logical address bound to physical addresses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692" y="310754"/>
            <a:ext cx="8224308" cy="571500"/>
          </a:xfrm>
        </p:spPr>
        <p:txBody>
          <a:bodyPr/>
          <a:lstStyle/>
          <a:p>
            <a:pPr eaLnBrk="1" hangingPunct="1"/>
            <a:r>
              <a:rPr lang="en-US" sz="2800"/>
              <a:t>Dynamic relocation using a </a:t>
            </a:r>
            <a:br>
              <a:rPr lang="en-US" sz="2800"/>
            </a:br>
            <a:r>
              <a:rPr lang="en-US" sz="280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475185"/>
            <a:ext cx="5358342" cy="393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Loading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动态装入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828492" cy="4483894"/>
          </a:xfrm>
        </p:spPr>
        <p:txBody>
          <a:bodyPr/>
          <a:lstStyle/>
          <a:p>
            <a:r>
              <a:rPr lang="en-US" smtClean="0"/>
              <a:t>Routine is not loaded until it is called</a:t>
            </a:r>
          </a:p>
          <a:p>
            <a:endParaRPr lang="en-US" smtClean="0"/>
          </a:p>
          <a:p>
            <a:r>
              <a:rPr lang="en-US" smtClean="0"/>
              <a:t>Better memory-space utilization; unused routine is never loaded</a:t>
            </a:r>
          </a:p>
          <a:p>
            <a:endParaRPr lang="en-US" smtClean="0"/>
          </a:p>
          <a:p>
            <a:r>
              <a:rPr lang="en-US" smtClean="0"/>
              <a:t>All routines kept on disk in relocatable load format</a:t>
            </a:r>
          </a:p>
          <a:p>
            <a:endParaRPr lang="en-US" smtClean="0"/>
          </a:p>
          <a:p>
            <a:r>
              <a:rPr lang="en-US" smtClean="0"/>
              <a:t>Useful when large amounts of code are needed to handle infrequently occurring cases</a:t>
            </a:r>
          </a:p>
          <a:p>
            <a:endParaRPr lang="en-US" smtClean="0"/>
          </a:p>
          <a:p>
            <a:r>
              <a:rPr lang="en-US" smtClean="0"/>
              <a:t>No special support from the operating system is required</a:t>
            </a:r>
          </a:p>
          <a:p>
            <a:pPr lvl="1"/>
            <a:r>
              <a:rPr lang="en-US" smtClean="0"/>
              <a:t>Implemented through program design</a:t>
            </a:r>
          </a:p>
          <a:p>
            <a:pPr lvl="1"/>
            <a:r>
              <a:rPr lang="en-US" smtClean="0"/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Linking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动态链接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17367" cy="4781946"/>
          </a:xfrm>
        </p:spPr>
        <p:txBody>
          <a:bodyPr/>
          <a:lstStyle/>
          <a:p>
            <a:r>
              <a:rPr lang="en-US" smtClean="0"/>
              <a:t>Static linking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静态链接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 – system libraries and program code combined by the loader into the binary program image</a:t>
            </a:r>
          </a:p>
          <a:p>
            <a:r>
              <a:rPr lang="en-US" smtClean="0"/>
              <a:t>Dynamic linking –linking postponed until execution time</a:t>
            </a:r>
            <a:endParaRPr lang="en-US" sz="800"/>
          </a:p>
          <a:p>
            <a:r>
              <a:rPr lang="en-US" smtClean="0"/>
              <a:t>Small piece of code, </a:t>
            </a:r>
            <a:r>
              <a:rPr lang="en-US" i="1" smtClean="0"/>
              <a:t>stub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存根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, used to locate the appropriate memory-resident library routine</a:t>
            </a:r>
            <a:endParaRPr lang="en-US" sz="800"/>
          </a:p>
          <a:p>
            <a:r>
              <a:rPr lang="en-US" smtClean="0"/>
              <a:t>Stub replaces itself with the address of the routine, and executes the routine</a:t>
            </a:r>
            <a:endParaRPr lang="en-US" sz="800"/>
          </a:p>
          <a:p>
            <a:r>
              <a:rPr lang="en-US" smtClean="0"/>
              <a:t>Operating system checks if routine is in processes’ memory address</a:t>
            </a:r>
          </a:p>
          <a:p>
            <a:pPr lvl="1"/>
            <a:r>
              <a:rPr lang="en-US" smtClean="0"/>
              <a:t>If not in address space, add to address space</a:t>
            </a:r>
            <a:endParaRPr lang="en-US" sz="800"/>
          </a:p>
          <a:p>
            <a:r>
              <a:rPr lang="en-US" smtClean="0"/>
              <a:t>Dynamic linking is particularly useful for libraries</a:t>
            </a:r>
            <a:endParaRPr lang="en-US" sz="800"/>
          </a:p>
          <a:p>
            <a:r>
              <a:rPr lang="en-US" smtClean="0"/>
              <a:t>System also known as </a:t>
            </a:r>
            <a:r>
              <a:rPr lang="en-US" b="1" smtClean="0">
                <a:solidFill>
                  <a:srgbClr val="3366FF"/>
                </a:solidFill>
              </a:rPr>
              <a:t>shared libraries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共享库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b="1" smtClean="0">
              <a:solidFill>
                <a:srgbClr val="3366FF"/>
              </a:solidFill>
            </a:endParaRPr>
          </a:p>
          <a:p>
            <a:r>
              <a:rPr lang="en-US" smtClean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Swapping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交换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2297"/>
            <a:ext cx="7759700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/>
              <a:t>A process can be swapped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sz="140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sz="1400" b="1">
                <a:solidFill>
                  <a:srgbClr val="3366FF"/>
                </a:solidFill>
              </a:rPr>
              <a:t>Backing store</a:t>
            </a:r>
            <a:r>
              <a:rPr lang="en-US" sz="1400">
                <a:solidFill>
                  <a:srgbClr val="3366FF"/>
                </a:solidFill>
              </a:rPr>
              <a:t> </a:t>
            </a:r>
            <a:r>
              <a:rPr lang="en-US" sz="140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sz="1400" b="1">
                <a:solidFill>
                  <a:srgbClr val="3366FF"/>
                </a:solidFill>
              </a:rPr>
              <a:t>Roll out, roll in</a:t>
            </a:r>
            <a:r>
              <a:rPr lang="en-US" sz="1400">
                <a:solidFill>
                  <a:srgbClr val="3366FF"/>
                </a:solidFill>
              </a:rPr>
              <a:t> </a:t>
            </a:r>
            <a:r>
              <a:rPr lang="en-US" sz="140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sz="140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sz="1400"/>
              <a:t>System maintains a </a:t>
            </a:r>
            <a:r>
              <a:rPr lang="en-US" sz="1400" b="1">
                <a:solidFill>
                  <a:srgbClr val="3366FF"/>
                </a:solidFill>
              </a:rPr>
              <a:t>ready queue</a:t>
            </a:r>
            <a:r>
              <a:rPr lang="en-US" sz="1400">
                <a:solidFill>
                  <a:srgbClr val="3366FF"/>
                </a:solidFill>
              </a:rPr>
              <a:t> </a:t>
            </a:r>
            <a:r>
              <a:rPr lang="en-US" sz="140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sz="140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sz="140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sz="140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sz="1400"/>
              <a:t>Modified versions of swapping are found on many systems (i.e., UNIX, Linux, and Windows)</a:t>
            </a:r>
          </a:p>
          <a:p>
            <a:pPr lvl="1"/>
            <a:r>
              <a:rPr lang="en-US" sz="1400"/>
              <a:t>Swapping normally disabled</a:t>
            </a:r>
          </a:p>
          <a:p>
            <a:pPr lvl="1"/>
            <a:r>
              <a:rPr lang="en-US" sz="1400"/>
              <a:t>Started if more than threshold amount of memory allocated</a:t>
            </a:r>
          </a:p>
          <a:p>
            <a:pPr lvl="1"/>
            <a:r>
              <a:rPr lang="en-US" sz="140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/>
          <a:lstStyle/>
          <a:p>
            <a:pPr eaLnBrk="1" hangingPunct="1"/>
            <a:r>
              <a:rPr lang="en-US" smtClean="0"/>
              <a:t>Schematic View of Swapping</a:t>
            </a:r>
            <a:endParaRPr lang="en-US" sz="2400"/>
          </a:p>
        </p:txBody>
      </p:sp>
      <p:pic>
        <p:nvPicPr>
          <p:cNvPr id="184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1950" y="1138237"/>
            <a:ext cx="600075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Context Switch Time including Swapping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/>
              <a:t>If next processes to be put on CPU is not in memory, need to swap out a process and swap in target process</a:t>
            </a:r>
          </a:p>
          <a:p>
            <a:r>
              <a:rPr lang="en-US" sz="1400"/>
              <a:t>Context switch time can then be very high</a:t>
            </a:r>
          </a:p>
          <a:p>
            <a:r>
              <a:rPr lang="en-US" sz="1400"/>
              <a:t>100MB process swapping to hard disk with transfer rate of 50MB/sec</a:t>
            </a:r>
          </a:p>
          <a:p>
            <a:pPr lvl="1"/>
            <a:r>
              <a:rPr lang="en-US" sz="1400"/>
              <a:t>Plus disk latency of 8 ms</a:t>
            </a:r>
          </a:p>
          <a:p>
            <a:pPr lvl="1"/>
            <a:r>
              <a:rPr lang="en-US" sz="1400"/>
              <a:t>Swap out time of 2008 ms</a:t>
            </a:r>
          </a:p>
          <a:p>
            <a:pPr lvl="1"/>
            <a:r>
              <a:rPr lang="en-US" sz="1400"/>
              <a:t>Plus swap in of same sized process</a:t>
            </a:r>
          </a:p>
          <a:p>
            <a:pPr lvl="1"/>
            <a:r>
              <a:rPr lang="en-US" sz="1400"/>
              <a:t>Total context switch swapping component time of 4016ms (&gt; 4 seconds)</a:t>
            </a:r>
          </a:p>
          <a:p>
            <a:r>
              <a:rPr lang="en-US" sz="1400"/>
              <a:t>Can reduce if reduce size of memory swapped – by knowing how much memory really being used</a:t>
            </a:r>
          </a:p>
          <a:p>
            <a:pPr lvl="1"/>
            <a:r>
              <a:rPr lang="en-US" sz="1400"/>
              <a:t>System calls to inform OS of memory use via </a:t>
            </a:r>
            <a:r>
              <a:rPr lang="en-US" sz="1400">
                <a:latin typeface="Courier New" charset="0"/>
                <a:cs typeface="Courier New" charset="0"/>
              </a:rPr>
              <a:t>request memory </a:t>
            </a:r>
            <a:r>
              <a:rPr lang="en-US" sz="1400"/>
              <a:t>and </a:t>
            </a:r>
            <a:r>
              <a:rPr lang="en-US" sz="1400">
                <a:latin typeface="Courier New" charset="0"/>
                <a:cs typeface="Courier New" charset="0"/>
              </a:rPr>
              <a:t>release memory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连续内存分配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77692" cy="4896246"/>
          </a:xfrm>
        </p:spPr>
        <p:txBody>
          <a:bodyPr/>
          <a:lstStyle/>
          <a:p>
            <a:r>
              <a:rPr lang="en-US" smtClean="0"/>
              <a:t>Main memory usually into two partitions:</a:t>
            </a:r>
          </a:p>
          <a:p>
            <a:pPr lvl="1"/>
            <a:r>
              <a:rPr lang="en-US" smtClean="0"/>
              <a:t>Resident operating system, usually held in low memory with interrupt vector</a:t>
            </a:r>
          </a:p>
          <a:p>
            <a:pPr lvl="1"/>
            <a:r>
              <a:rPr lang="en-US" smtClean="0"/>
              <a:t>User processes then held in high memory</a:t>
            </a:r>
          </a:p>
          <a:p>
            <a:pPr lvl="1"/>
            <a:r>
              <a:rPr lang="en-US" smtClean="0"/>
              <a:t>Each process contained in single contiguous section of memory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smtClean="0"/>
              <a:t>Base register contains value of smallest physical address</a:t>
            </a:r>
          </a:p>
          <a:p>
            <a:pPr lvl="1"/>
            <a:r>
              <a:rPr lang="en-US" smtClean="0"/>
              <a:t>Limit register contains range of logical addresses – each logical address must be less than the limit register </a:t>
            </a:r>
          </a:p>
          <a:p>
            <a:pPr lvl="1"/>
            <a:r>
              <a:rPr lang="en-US" smtClean="0"/>
              <a:t>MMU maps logical address </a:t>
            </a:r>
            <a:r>
              <a:rPr lang="en-US" i="1" smtClean="0"/>
              <a:t>dynamically</a:t>
            </a:r>
          </a:p>
          <a:p>
            <a:pPr lvl="1"/>
            <a:r>
              <a:rPr lang="en-US" smtClean="0"/>
              <a:t>Can then allow actions such as kernel code being </a:t>
            </a:r>
            <a:r>
              <a:rPr lang="en-US" b="1" smtClean="0">
                <a:solidFill>
                  <a:srgbClr val="0000FF"/>
                </a:solidFill>
              </a:rPr>
              <a:t>transient </a:t>
            </a:r>
            <a:r>
              <a:rPr lang="en-US" smtClean="0"/>
              <a:t>and kernel changing size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917" y="296466"/>
            <a:ext cx="8442325" cy="576263"/>
          </a:xfrm>
        </p:spPr>
        <p:txBody>
          <a:bodyPr/>
          <a:lstStyle/>
          <a:p>
            <a:pPr eaLnBrk="1" hangingPunct="1"/>
            <a:r>
              <a:rPr lang="en-US" sz="2800"/>
              <a:t>Hardware Support for Relocation </a:t>
            </a:r>
            <a:br>
              <a:rPr lang="en-US" sz="2800"/>
            </a:br>
            <a:r>
              <a:rPr lang="en-US" sz="280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8450" y="1858566"/>
            <a:ext cx="6437842" cy="319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6" y="277416"/>
            <a:ext cx="7743825" cy="576263"/>
          </a:xfrm>
        </p:spPr>
        <p:txBody>
          <a:bodyPr/>
          <a:lstStyle/>
          <a:p>
            <a:pPr eaLnBrk="1" hangingPunct="1"/>
            <a:r>
              <a:rPr lang="en-US" smtClean="0"/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352242" cy="4483894"/>
          </a:xfrm>
        </p:spPr>
        <p:txBody>
          <a:bodyPr/>
          <a:lstStyle/>
          <a:p>
            <a:r>
              <a:rPr lang="en-US" smtClean="0"/>
              <a:t>Background</a:t>
            </a:r>
          </a:p>
          <a:p>
            <a:r>
              <a:rPr lang="en-US" smtClean="0"/>
              <a:t>Swapping </a:t>
            </a:r>
            <a:r>
              <a:rPr lang="en-US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交换</a:t>
            </a:r>
            <a:r>
              <a:rPr lang="en-US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 </a:t>
            </a:r>
            <a:endParaRPr lang="en-US" smtClean="0"/>
          </a:p>
          <a:p>
            <a:r>
              <a:rPr lang="en-US" smtClean="0"/>
              <a:t>Contiguous Memory </a:t>
            </a:r>
            <a:r>
              <a:rPr lang="en-US" smtClean="0"/>
              <a:t>Allocation 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连续内存分配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  <a:p>
            <a:r>
              <a:rPr lang="en-US" smtClean="0"/>
              <a:t>Paging 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分页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  <a:p>
            <a:r>
              <a:rPr lang="en-US" smtClean="0"/>
              <a:t>Structure of the Page </a:t>
            </a:r>
            <a:r>
              <a:rPr lang="en-US" smtClean="0"/>
              <a:t>Table 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页表结构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  <a:p>
            <a:r>
              <a:rPr lang="en-US" smtClean="0"/>
              <a:t>Segmentation 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分段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  <a:p>
            <a:r>
              <a:rPr lang="en-US" smtClean="0"/>
              <a:t>Example: The Intel </a:t>
            </a:r>
            <a:r>
              <a:rPr lang="en-US" smtClean="0"/>
              <a:t>Pentium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4197"/>
            <a:ext cx="7771342" cy="3262313"/>
          </a:xfrm>
        </p:spPr>
        <p:txBody>
          <a:bodyPr/>
          <a:lstStyle/>
          <a:p>
            <a:r>
              <a:rPr lang="en-US" smtClean="0"/>
              <a:t>Multiple-partition allocation</a:t>
            </a:r>
          </a:p>
          <a:p>
            <a:pPr lvl="1"/>
            <a:r>
              <a:rPr lang="en-US" smtClean="0"/>
              <a:t>Degree of multiprogramming limited by number of partitions</a:t>
            </a:r>
          </a:p>
          <a:p>
            <a:pPr lvl="1"/>
            <a:r>
              <a:rPr lang="en-US" smtClean="0"/>
              <a:t>Hole – block of available memory; holes of various size are scattered throughout memory</a:t>
            </a:r>
          </a:p>
          <a:p>
            <a:pPr lvl="1"/>
            <a:r>
              <a:rPr lang="en-US" smtClean="0"/>
              <a:t>When a process arrives, it is allocated memory from a hole large enough to accommodate it</a:t>
            </a:r>
          </a:p>
          <a:p>
            <a:pPr lvl="1"/>
            <a:r>
              <a:rPr lang="en-US" smtClean="0"/>
              <a:t>Process exiting frees its partition, adjacent free partitions combined</a:t>
            </a:r>
          </a:p>
          <a:p>
            <a:pPr lvl="1"/>
            <a:r>
              <a:rPr lang="en-US" smtClean="0"/>
              <a:t>Operating system maintains information about:</a:t>
            </a:r>
            <a:br>
              <a:rPr lang="en-US" smtClean="0"/>
            </a:br>
            <a:r>
              <a:rPr lang="en-US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045633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045633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1045633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1045633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1349454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045633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045633" y="5498606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045633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2874433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2874433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2874433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2874433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3178254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2874433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2874433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4703233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4703233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4703233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4703233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5007054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4703233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4703233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6532033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6532033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6532033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6532033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6835854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6532033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6532033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6532033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2874433" y="5135166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4703233" y="5516166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4703233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6532033" y="5820966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6532033" y="547092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6532033" y="5514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2264833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4093633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5922433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967" y="2056210"/>
            <a:ext cx="7611533" cy="39635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First-fit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首次适应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Allocate the </a:t>
            </a:r>
            <a:r>
              <a:rPr lang="en-US" i="1" smtClean="0"/>
              <a:t>first</a:t>
            </a:r>
            <a:r>
              <a:rPr lang="en-US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Best-fit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最佳适应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Allocate the </a:t>
            </a:r>
            <a:r>
              <a:rPr lang="en-US" i="1" smtClean="0"/>
              <a:t>smallest</a:t>
            </a:r>
            <a:r>
              <a:rPr lang="en-US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Worst-fit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最坏适应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Allocate the </a:t>
            </a:r>
            <a:r>
              <a:rPr lang="en-US" i="1" smtClean="0"/>
              <a:t>largest</a:t>
            </a:r>
            <a:r>
              <a:rPr lang="en-US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1391129"/>
            <a:ext cx="609653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How to satisfy a request of size </a:t>
            </a: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 from a list of free holes?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62000" y="4999526"/>
            <a:ext cx="760095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/>
          <a:lstStyle/>
          <a:p>
            <a:pPr eaLnBrk="1" hangingPunct="1"/>
            <a:r>
              <a:rPr lang="en-US" smtClean="0"/>
              <a:t>Fragmentation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碎片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271588"/>
            <a:ext cx="7771342" cy="4999435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External Fragmentation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外部碎片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total memory space exists to satisfy a request, but it is not contiguous</a:t>
            </a:r>
            <a:endParaRPr lang="en-US" sz="800"/>
          </a:p>
          <a:p>
            <a:endParaRPr lang="en-US" b="1" smtClean="0">
              <a:solidFill>
                <a:srgbClr val="3366FF"/>
              </a:solidFill>
            </a:endParaRPr>
          </a:p>
          <a:p>
            <a:r>
              <a:rPr lang="en-US" b="1" smtClean="0">
                <a:solidFill>
                  <a:srgbClr val="3366FF"/>
                </a:solidFill>
              </a:rPr>
              <a:t>Internal Fragmentation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内部碎片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allocated memory may be slightly larger than requested memory; this size difference is memory internal to a partition, but not being used</a:t>
            </a:r>
            <a:endParaRPr lang="en-US" sz="800"/>
          </a:p>
          <a:p>
            <a:endParaRPr lang="en-US" smtClean="0"/>
          </a:p>
          <a:p>
            <a:r>
              <a:rPr lang="en-US" smtClean="0"/>
              <a:t>First fit analysis reveals that given </a:t>
            </a:r>
            <a:r>
              <a:rPr lang="en-US" i="1" smtClean="0"/>
              <a:t>N</a:t>
            </a:r>
            <a:r>
              <a:rPr lang="en-US" smtClean="0"/>
              <a:t> blocks allocated, 0.5 </a:t>
            </a:r>
            <a:r>
              <a:rPr lang="en-US" i="1" smtClean="0"/>
              <a:t>N</a:t>
            </a:r>
            <a:r>
              <a:rPr lang="en-US" smtClean="0"/>
              <a:t> blocks lost to fragmentation</a:t>
            </a:r>
          </a:p>
          <a:p>
            <a:pPr lvl="1"/>
            <a:r>
              <a:rPr lang="en-US" smtClean="0"/>
              <a:t>1/3 may be unusable -&gt; </a:t>
            </a:r>
            <a:r>
              <a:rPr lang="en-US" b="1" smtClean="0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Reduce external fragmentation by </a:t>
            </a:r>
            <a:r>
              <a:rPr lang="en-US" b="1" smtClean="0">
                <a:solidFill>
                  <a:srgbClr val="3366FF"/>
                </a:solidFill>
              </a:rPr>
              <a:t>compaction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内存紧缩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b="1" smtClean="0">
              <a:solidFill>
                <a:srgbClr val="3366FF"/>
              </a:solidFill>
            </a:endParaRPr>
          </a:p>
          <a:p>
            <a:pPr lvl="1"/>
            <a:r>
              <a:rPr lang="en-US" smtClean="0"/>
              <a:t>Shuffle memory contents to place all free memory together in one large block</a:t>
            </a:r>
          </a:p>
          <a:p>
            <a:pPr lvl="1"/>
            <a:r>
              <a:rPr lang="en-US" smtClean="0"/>
              <a:t>Compaction is possible </a:t>
            </a:r>
            <a:r>
              <a:rPr lang="en-US" i="1" smtClean="0"/>
              <a:t>only</a:t>
            </a:r>
            <a:r>
              <a:rPr lang="en-US" smtClean="0"/>
              <a:t> if relocation is dynamic, and is done at execution time</a:t>
            </a:r>
          </a:p>
          <a:p>
            <a:pPr lvl="1"/>
            <a:r>
              <a:rPr lang="en-US" smtClean="0"/>
              <a:t>I/O problem</a:t>
            </a:r>
          </a:p>
          <a:p>
            <a:pPr lvl="2"/>
            <a:r>
              <a:rPr lang="en-US" smtClean="0"/>
              <a:t>Latch job in memory while it is involved in I/O</a:t>
            </a:r>
          </a:p>
          <a:p>
            <a:pPr lvl="2"/>
            <a:r>
              <a:rPr lang="en-US" smtClean="0"/>
              <a:t>Do I/O only into OS buffers</a:t>
            </a:r>
          </a:p>
          <a:p>
            <a:endParaRPr lang="en-US" smtClean="0"/>
          </a:p>
          <a:p>
            <a:r>
              <a:rPr lang="en-US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9692" y="1206103"/>
            <a:ext cx="7602008" cy="5410597"/>
          </a:xfrm>
        </p:spPr>
        <p:txBody>
          <a:bodyPr/>
          <a:lstStyle/>
          <a:p>
            <a:r>
              <a:rPr lang="en-US" smtClean="0"/>
              <a:t>Physical  address space of a process can be noncontiguous; process is allocated physical memory whenever the latter is available</a:t>
            </a:r>
          </a:p>
          <a:p>
            <a:endParaRPr lang="en-US" sz="800"/>
          </a:p>
          <a:p>
            <a:r>
              <a:rPr lang="en-US" smtClean="0"/>
              <a:t>Divide physical memory into fixed-sized blocks called </a:t>
            </a:r>
            <a:r>
              <a:rPr lang="en-US" b="1" smtClean="0">
                <a:solidFill>
                  <a:srgbClr val="3366FF"/>
                </a:solidFill>
              </a:rPr>
              <a:t>frames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块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>
              <a:solidFill>
                <a:srgbClr val="3366FF"/>
              </a:solidFill>
            </a:endParaRPr>
          </a:p>
          <a:p>
            <a:pPr lvl="1"/>
            <a:r>
              <a:rPr lang="en-US" smtClean="0">
                <a:solidFill>
                  <a:srgbClr val="000000"/>
                </a:solidFill>
              </a:rPr>
              <a:t>Size </a:t>
            </a:r>
            <a:r>
              <a:rPr lang="en-US" smtClean="0"/>
              <a:t>is power of 2, between 512 bytes and 16 Mbytes</a:t>
            </a:r>
            <a:endParaRPr lang="en-US" sz="800"/>
          </a:p>
          <a:p>
            <a:endParaRPr lang="en-US" smtClean="0"/>
          </a:p>
          <a:p>
            <a:r>
              <a:rPr lang="en-US" smtClean="0"/>
              <a:t>Divide logical memory into blocks of same size called </a:t>
            </a:r>
            <a:r>
              <a:rPr lang="en-US" b="1" smtClean="0">
                <a:solidFill>
                  <a:srgbClr val="3366FF"/>
                </a:solidFill>
              </a:rPr>
              <a:t>pages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页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b="1" smtClean="0">
              <a:solidFill>
                <a:srgbClr val="3366FF"/>
              </a:solidFill>
            </a:endParaRPr>
          </a:p>
          <a:p>
            <a:endParaRPr lang="en-US" sz="800" b="1">
              <a:solidFill>
                <a:srgbClr val="3366FF"/>
              </a:solidFill>
            </a:endParaRPr>
          </a:p>
          <a:p>
            <a:r>
              <a:rPr lang="en-US" smtClean="0"/>
              <a:t>Keep track of all free frames</a:t>
            </a:r>
          </a:p>
          <a:p>
            <a:endParaRPr lang="en-US" sz="800"/>
          </a:p>
          <a:p>
            <a:r>
              <a:rPr lang="en-US" smtClean="0"/>
              <a:t>To run a program of size </a:t>
            </a:r>
            <a:r>
              <a:rPr lang="en-US" i="1" smtClean="0"/>
              <a:t>N </a:t>
            </a:r>
            <a:r>
              <a:rPr lang="en-US" smtClean="0"/>
              <a:t>pages, need to find </a:t>
            </a:r>
            <a:r>
              <a:rPr lang="en-US" i="1" smtClean="0"/>
              <a:t>N</a:t>
            </a:r>
            <a:r>
              <a:rPr lang="en-US" smtClean="0"/>
              <a:t> free frames and load program</a:t>
            </a:r>
          </a:p>
          <a:p>
            <a:endParaRPr lang="en-US" sz="800"/>
          </a:p>
          <a:p>
            <a:r>
              <a:rPr lang="en-US" smtClean="0"/>
              <a:t>Set up a </a:t>
            </a:r>
            <a:r>
              <a:rPr lang="en-US" b="1" smtClean="0">
                <a:solidFill>
                  <a:srgbClr val="3366FF"/>
                </a:solidFill>
              </a:rPr>
              <a:t>page table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页表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 to translate logical to physical addresses</a:t>
            </a:r>
          </a:p>
          <a:p>
            <a:endParaRPr lang="en-US" sz="800"/>
          </a:p>
          <a:p>
            <a:r>
              <a:rPr lang="en-US" smtClean="0"/>
              <a:t>Backing store likewise split into pages</a:t>
            </a:r>
          </a:p>
          <a:p>
            <a:endParaRPr lang="en-US" smtClean="0"/>
          </a:p>
          <a:p>
            <a:r>
              <a:rPr lang="en-US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/>
          <a:lstStyle/>
          <a:p>
            <a:pPr eaLnBrk="1" hangingPunct="1"/>
            <a:r>
              <a:rPr lang="en-US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4483894"/>
          </a:xfrm>
        </p:spPr>
        <p:txBody>
          <a:bodyPr/>
          <a:lstStyle/>
          <a:p>
            <a:r>
              <a:rPr lang="en-US" smtClean="0"/>
              <a:t>Address generated by CPU is divided into: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Page number (</a:t>
            </a:r>
            <a:r>
              <a:rPr lang="en-US" b="1" i="1" smtClean="0">
                <a:solidFill>
                  <a:srgbClr val="3366FF"/>
                </a:solidFill>
              </a:rPr>
              <a:t>p</a:t>
            </a:r>
            <a:r>
              <a:rPr lang="en-US" b="1" smtClean="0">
                <a:solidFill>
                  <a:srgbClr val="3366FF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used as an index into a </a:t>
            </a:r>
            <a:r>
              <a:rPr lang="en-US" b="1" smtClean="0">
                <a:solidFill>
                  <a:srgbClr val="3366FF"/>
                </a:solidFill>
              </a:rPr>
              <a:t>page table </a:t>
            </a:r>
            <a:r>
              <a:rPr lang="en-US" smtClean="0"/>
              <a:t>which contains base address of each page in physical memory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Page offset (</a:t>
            </a:r>
            <a:r>
              <a:rPr lang="en-US" b="1" i="1" smtClean="0">
                <a:solidFill>
                  <a:srgbClr val="3366FF"/>
                </a:solidFill>
              </a:rPr>
              <a:t>d</a:t>
            </a:r>
            <a:r>
              <a:rPr lang="en-US" b="1" smtClean="0">
                <a:solidFill>
                  <a:srgbClr val="3366FF"/>
                </a:solidFill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combined with base address to define the physical memory address that is sent to the memory unit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given logical address space 2</a:t>
            </a:r>
            <a:r>
              <a:rPr lang="en-US" i="1" baseline="30000" smtClean="0"/>
              <a:t>m </a:t>
            </a:r>
            <a:r>
              <a:rPr lang="en-US" smtClean="0"/>
              <a:t>and page size</a:t>
            </a:r>
            <a:r>
              <a:rPr lang="en-US" baseline="30000" smtClean="0"/>
              <a:t> </a:t>
            </a:r>
            <a:r>
              <a:rPr lang="en-US" i="1" smtClean="0"/>
              <a:t>2</a:t>
            </a:r>
            <a:r>
              <a:rPr lang="en-US" baseline="30000" smtClean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2592917" y="3504010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4225925" y="318016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2426811" y="3089556"/>
            <a:ext cx="154400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4293675" y="3083007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3145553" y="3529491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4594941" y="3559257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2952750" y="3977166"/>
            <a:ext cx="793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4549776" y="398669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/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442" y="1465660"/>
            <a:ext cx="6772275" cy="40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39316"/>
            <a:ext cx="8229600" cy="645319"/>
          </a:xfrm>
        </p:spPr>
        <p:txBody>
          <a:bodyPr/>
          <a:lstStyle/>
          <a:p>
            <a:pPr eaLnBrk="1" hangingPunct="1"/>
            <a:r>
              <a:rPr lang="en-US" sz="2500"/>
              <a:t>Paging Model of Logical and Physical Memory</a:t>
            </a:r>
            <a:endParaRPr lang="en-US" sz="200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9343" y="1203723"/>
            <a:ext cx="4938183" cy="461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smtClean="0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1646767" y="6106717"/>
            <a:ext cx="600286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=2 and </a:t>
            </a:r>
            <a:r>
              <a:rPr lang="en-US" i="1">
                <a:latin typeface="Helvetica" pitchFamily="34" charset="0"/>
              </a:rPr>
              <a:t>m</a:t>
            </a:r>
            <a:r>
              <a:rPr lang="en-US">
                <a:latin typeface="Helvetica" pitchFamily="34" charset="0"/>
              </a:rPr>
              <a:t>=4   32-byte memory and 4-byte pages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192" y="1270397"/>
            <a:ext cx="3760258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Paging (Cont.)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Calculating internal fragmentation</a:t>
            </a:r>
          </a:p>
          <a:p>
            <a:pPr lvl="1"/>
            <a:r>
              <a:rPr lang="en-US" smtClean="0"/>
              <a:t>Page size = 2,048 bytes</a:t>
            </a:r>
          </a:p>
          <a:p>
            <a:pPr lvl="1"/>
            <a:r>
              <a:rPr lang="en-US" smtClean="0"/>
              <a:t>Process size = 72,766 bytes</a:t>
            </a:r>
          </a:p>
          <a:p>
            <a:pPr lvl="1"/>
            <a:r>
              <a:rPr lang="en-US" smtClean="0"/>
              <a:t>35 pages + 1,086 bytes</a:t>
            </a:r>
          </a:p>
          <a:p>
            <a:pPr lvl="1"/>
            <a:r>
              <a:rPr lang="en-US" smtClean="0"/>
              <a:t>Internal fragmentation of 2,048 - 1,086 = 962 bytes</a:t>
            </a:r>
          </a:p>
          <a:p>
            <a:pPr lvl="1"/>
            <a:r>
              <a:rPr lang="en-US" smtClean="0"/>
              <a:t>Worst case fragmentation = 1 frame – 1 byte</a:t>
            </a:r>
          </a:p>
          <a:p>
            <a:pPr lvl="1"/>
            <a:r>
              <a:rPr lang="en-US" smtClean="0"/>
              <a:t>On average fragmentation = 1 / 2 frame size</a:t>
            </a:r>
          </a:p>
          <a:p>
            <a:pPr lvl="1"/>
            <a:r>
              <a:rPr lang="en-US" smtClean="0"/>
              <a:t>So small frame sizes desirable?</a:t>
            </a:r>
          </a:p>
          <a:p>
            <a:pPr lvl="1"/>
            <a:r>
              <a:rPr lang="en-US" smtClean="0"/>
              <a:t>But each page table entry takes memory to track</a:t>
            </a:r>
          </a:p>
          <a:p>
            <a:pPr lvl="1"/>
            <a:r>
              <a:rPr lang="en-US" smtClean="0"/>
              <a:t>Page sizes growing over time</a:t>
            </a:r>
          </a:p>
          <a:p>
            <a:pPr lvl="2"/>
            <a:r>
              <a:rPr lang="en-US" smtClean="0"/>
              <a:t>Solaris supports two page sizes – 8 KB and 4 MB</a:t>
            </a:r>
          </a:p>
          <a:p>
            <a:r>
              <a:rPr lang="en-US" smtClean="0"/>
              <a:t>Process view and physical memory now very different</a:t>
            </a:r>
          </a:p>
          <a:p>
            <a:r>
              <a:rPr lang="en-US" smtClean="0"/>
              <a:t>By implementation process can only access its own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425179"/>
            <a:ext cx="7662333" cy="4441031"/>
          </a:xfrm>
        </p:spPr>
        <p:txBody>
          <a:bodyPr/>
          <a:lstStyle/>
          <a:p>
            <a:r>
              <a:rPr lang="en-US" smtClean="0"/>
              <a:t>To provide a detailed description of various ways of organizing memory hardware</a:t>
            </a:r>
          </a:p>
          <a:p>
            <a:endParaRPr lang="en-US" smtClean="0"/>
          </a:p>
          <a:p>
            <a:r>
              <a:rPr lang="en-US" smtClean="0"/>
              <a:t>To discuss various memory-management techniques, including paging and segmentation</a:t>
            </a:r>
          </a:p>
          <a:p>
            <a:endParaRPr lang="en-US" smtClean="0"/>
          </a:p>
          <a:p>
            <a:r>
              <a:rPr lang="en-US" smtClean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928188" y="6001229"/>
            <a:ext cx="190307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343831" y="5963129"/>
            <a:ext cx="171071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6" y="1360885"/>
            <a:ext cx="6202891" cy="444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812800"/>
            <a:ext cx="8674100" cy="5816600"/>
          </a:xfrm>
        </p:spPr>
        <p:txBody>
          <a:bodyPr/>
          <a:lstStyle/>
          <a:p>
            <a:r>
              <a:rPr lang="en-US" smtClean="0"/>
              <a:t>Page table is kept in main memory</a:t>
            </a:r>
          </a:p>
          <a:p>
            <a:r>
              <a:rPr lang="en-US" b="1" smtClean="0">
                <a:solidFill>
                  <a:srgbClr val="3366FF"/>
                </a:solidFill>
              </a:rPr>
              <a:t>Page-table base register (PTBR)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points to the page table</a:t>
            </a:r>
          </a:p>
          <a:p>
            <a:r>
              <a:rPr lang="en-US" b="1" smtClean="0">
                <a:solidFill>
                  <a:srgbClr val="3366FF"/>
                </a:solidFill>
              </a:rPr>
              <a:t>Page-table length register (PTLR)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indicates size of the page table</a:t>
            </a:r>
          </a:p>
          <a:p>
            <a:r>
              <a:rPr lang="en-US" smtClean="0"/>
              <a:t>In this scheme every data/instruction access requires two memory accesses</a:t>
            </a:r>
          </a:p>
          <a:p>
            <a:pPr lvl="1"/>
            <a:r>
              <a:rPr lang="en-US" smtClean="0"/>
              <a:t>One for the page table and one for the data / instruction</a:t>
            </a:r>
          </a:p>
          <a:p>
            <a:r>
              <a:rPr lang="en-US" smtClean="0"/>
              <a:t>The two memory access problem can be solved by the use of a special fast-lookup hardware cache called </a:t>
            </a:r>
            <a:r>
              <a:rPr lang="en-US" b="1" smtClean="0">
                <a:solidFill>
                  <a:srgbClr val="3366FF"/>
                </a:solidFill>
              </a:rPr>
              <a:t>associative memory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translation look-aside buffers (TLBs)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页表缓存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b="1" smtClean="0">
              <a:solidFill>
                <a:srgbClr val="3366FF"/>
              </a:solidFill>
            </a:endParaRPr>
          </a:p>
          <a:p>
            <a:r>
              <a:rPr lang="en-US" smtClean="0"/>
              <a:t>Some TLBs store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3366FF"/>
                </a:solidFill>
              </a:rPr>
              <a:t>address-space identifiers (ASIDs) </a:t>
            </a:r>
            <a:r>
              <a:rPr lang="en-US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smtClean="0"/>
              <a:t>Otherwise need to flush at every context switch</a:t>
            </a:r>
          </a:p>
          <a:p>
            <a:r>
              <a:rPr lang="en-US" smtClean="0"/>
              <a:t>TLBs typically small (64 to 1,024 entries)</a:t>
            </a:r>
          </a:p>
          <a:p>
            <a:r>
              <a:rPr lang="en-US" smtClean="0"/>
              <a:t>On a TLB miss, value is loaded into the TLB for faster access next time</a:t>
            </a:r>
          </a:p>
          <a:p>
            <a:pPr lvl="1"/>
            <a:r>
              <a:rPr lang="en-US" smtClean="0"/>
              <a:t>Replacement policies must be considered</a:t>
            </a:r>
          </a:p>
          <a:p>
            <a:pPr lvl="1"/>
            <a:r>
              <a:rPr lang="en-US" smtClean="0"/>
              <a:t>Some entries can be</a:t>
            </a:r>
            <a:r>
              <a:rPr lang="en-US" b="1" smtClean="0">
                <a:solidFill>
                  <a:srgbClr val="3366FF"/>
                </a:solidFill>
              </a:rPr>
              <a:t> wired down </a:t>
            </a:r>
            <a:r>
              <a:rPr lang="en-US" smtClean="0"/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06116"/>
            <a:ext cx="7352242" cy="4483894"/>
          </a:xfrm>
        </p:spPr>
        <p:txBody>
          <a:bodyPr/>
          <a:lstStyle/>
          <a:p>
            <a:r>
              <a:rPr lang="en-US" smtClean="0"/>
              <a:t>Associative memory – parallel search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Address translation (p, d)</a:t>
            </a:r>
          </a:p>
          <a:p>
            <a:pPr marL="627857" lvl="1"/>
            <a:r>
              <a:rPr lang="en-US" smtClean="0"/>
              <a:t>If p is in associative register, get frame # out</a:t>
            </a:r>
          </a:p>
          <a:p>
            <a:pPr marL="627857" lvl="1"/>
            <a:r>
              <a:rPr lang="en-US" smtClean="0"/>
              <a:t>Otherwise get frame # from page table in memory</a:t>
            </a:r>
          </a:p>
          <a:p>
            <a:pPr marL="627857" lvl="1"/>
            <a:endParaRPr lang="en-US" smtClean="0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3059642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4507442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3059642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3059642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3059642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33644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47360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Frame 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2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1362075"/>
            <a:ext cx="6101292" cy="461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901700"/>
            <a:ext cx="7745942" cy="54610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/>
              <a:t>Associative Lookup = </a:t>
            </a:r>
            <a:r>
              <a:rPr lang="en-US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smtClean="0"/>
              <a:t>		EAT = (1 + </a:t>
            </a:r>
            <a:r>
              <a:rPr lang="en-US" smtClean="0">
                <a:sym typeface="Symbol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			= 2 +  – 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/>
              <a:t> </a:t>
            </a:r>
            <a:r>
              <a:rPr lang="en-US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EAT = 0.80 x 120 + 0.20 x 220 = 140ns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Consider slower memory but better hit ratio -&gt;   = 98%,  = 20ns for TLB search, 140ns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smtClean="0">
                <a:sym typeface="Symbol" pitchFamily="18" charset="2"/>
              </a:rPr>
              <a:t>EAT = 0.98 x 160 + 0.02 x 300 = 162.8ns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smtClean="0">
              <a:sym typeface="Symbol" pitchFamily="18" charset="2"/>
            </a:endParaRP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9700" cy="4469606"/>
          </a:xfrm>
        </p:spPr>
        <p:txBody>
          <a:bodyPr/>
          <a:lstStyle/>
          <a:p>
            <a:r>
              <a:rPr lang="en-US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/>
              <a:t>Can also add more bits to indicate page execute-only, and so on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Valid-invalid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有效无效位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bit attached to each entry in the page table:</a:t>
            </a:r>
          </a:p>
          <a:p>
            <a:pPr lvl="1"/>
            <a:r>
              <a:rPr lang="en-US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mtClean="0"/>
              <a:t>“invalid” indicates that the page is not in the process’ logical address space</a:t>
            </a:r>
          </a:p>
          <a:p>
            <a:pPr lvl="1"/>
            <a:r>
              <a:rPr lang="en-US" smtClean="0"/>
              <a:t>Or use PTLR</a:t>
            </a:r>
          </a:p>
          <a:p>
            <a:pPr lvl="1"/>
            <a:endParaRPr lang="en-US" smtClean="0"/>
          </a:p>
          <a:p>
            <a:r>
              <a:rPr lang="en-US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0"/>
            <a:ext cx="7567083" cy="903685"/>
          </a:xfrm>
        </p:spPr>
        <p:txBody>
          <a:bodyPr/>
          <a:lstStyle/>
          <a:p>
            <a:pPr eaLnBrk="1" hangingPunct="1"/>
            <a:r>
              <a:rPr lang="en-US" sz="2800"/>
              <a:t>Valid (v) or Invalid (i) </a:t>
            </a:r>
            <a:br>
              <a:rPr lang="en-US" sz="2800"/>
            </a:br>
            <a:r>
              <a:rPr lang="en-US" sz="280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6" y="1341835"/>
            <a:ext cx="5505450" cy="477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Shared Pages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共享页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5467" cy="4483894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mtClean="0"/>
              <a:t>One copy of read-only (</a:t>
            </a:r>
            <a:r>
              <a:rPr lang="en-US" b="1" smtClean="0">
                <a:solidFill>
                  <a:srgbClr val="3366FF"/>
                </a:solidFill>
              </a:rPr>
              <a:t>reentrant</a:t>
            </a:r>
            <a:r>
              <a:rPr lang="en-US" smtClean="0"/>
              <a:t>) code shared among processes (i.e., text editors, compilers, window systems)</a:t>
            </a:r>
          </a:p>
          <a:p>
            <a:pPr lvl="1"/>
            <a:r>
              <a:rPr lang="en-US" smtClean="0"/>
              <a:t>Similar to multiple threads sharing the same process space</a:t>
            </a:r>
          </a:p>
          <a:p>
            <a:pPr lvl="1"/>
            <a:r>
              <a:rPr lang="en-US" smtClean="0"/>
              <a:t>Also useful for interprocess communication if sharing of read-write pages is allowed</a:t>
            </a:r>
          </a:p>
          <a:p>
            <a:pPr lvl="1"/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Private code and data</a:t>
            </a:r>
            <a:r>
              <a:rPr lang="en-US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smtClean="0"/>
              <a:t>Each process keeps a separate copy of the code and data</a:t>
            </a:r>
          </a:p>
          <a:p>
            <a:pPr lvl="1"/>
            <a:r>
              <a:rPr lang="en-US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/>
          <a:lstStyle/>
          <a:p>
            <a:pPr eaLnBrk="1" hangingPunct="1"/>
            <a:r>
              <a:rPr lang="en-US" smtClean="0"/>
              <a:t>Shared Pages Example</a:t>
            </a:r>
            <a:endParaRPr lang="en-US" sz="240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009650"/>
            <a:ext cx="522181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352242" cy="4896246"/>
          </a:xfrm>
        </p:spPr>
        <p:txBody>
          <a:bodyPr/>
          <a:lstStyle/>
          <a:p>
            <a:r>
              <a:rPr lang="en-US" smtClean="0"/>
              <a:t>Memory structures for paging can get huge using straight-forward methods</a:t>
            </a:r>
          </a:p>
          <a:p>
            <a:pPr lvl="1"/>
            <a:r>
              <a:rPr lang="en-US" smtClean="0"/>
              <a:t>Consider a 32-bit logical address space as on modern computers</a:t>
            </a:r>
          </a:p>
          <a:p>
            <a:pPr lvl="1"/>
            <a:r>
              <a:rPr lang="en-US" smtClean="0"/>
              <a:t>Page size of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Page table would have 1 million entries (2</a:t>
            </a:r>
            <a:r>
              <a:rPr lang="en-US" baseline="30000" smtClean="0"/>
              <a:t>32</a:t>
            </a:r>
            <a:r>
              <a:rPr lang="en-US" smtClean="0"/>
              <a:t> / 2</a:t>
            </a:r>
            <a:r>
              <a:rPr lang="en-US" baseline="30000" smtClean="0"/>
              <a:t>12)</a:t>
            </a:r>
          </a:p>
          <a:p>
            <a:pPr lvl="1"/>
            <a:r>
              <a:rPr lang="en-US" smtClean="0"/>
              <a:t>If each entry is 4 bytes -&gt; 4 MB of physical address space / memory for page table alone</a:t>
            </a:r>
          </a:p>
          <a:p>
            <a:pPr lvl="2"/>
            <a:r>
              <a:rPr lang="en-US" smtClean="0"/>
              <a:t>That amount of memory used to cost a lot</a:t>
            </a:r>
          </a:p>
          <a:p>
            <a:pPr lvl="2"/>
            <a:r>
              <a:rPr lang="en-US" smtClean="0"/>
              <a:t>Don’t want to allocate that contiguously in main memory</a:t>
            </a:r>
          </a:p>
          <a:p>
            <a:endParaRPr lang="en-US" smtClean="0"/>
          </a:p>
          <a:p>
            <a:r>
              <a:rPr lang="en-US" smtClean="0"/>
              <a:t>Hierarchical Paging</a:t>
            </a:r>
          </a:p>
          <a:p>
            <a:r>
              <a:rPr lang="en-US" smtClean="0"/>
              <a:t>Hashed Page Tables</a:t>
            </a:r>
          </a:p>
          <a:p>
            <a:r>
              <a:rPr lang="en-US" smtClean="0"/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277416"/>
            <a:ext cx="6764867" cy="576263"/>
          </a:xfrm>
        </p:spPr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4483894"/>
          </a:xfrm>
        </p:spPr>
        <p:txBody>
          <a:bodyPr/>
          <a:lstStyle/>
          <a:p>
            <a:r>
              <a:rPr lang="en-US" smtClean="0"/>
              <a:t>Program must be brought (from disk)  into memory and placed within a process for it to be run</a:t>
            </a:r>
          </a:p>
          <a:p>
            <a:endParaRPr lang="en-US" sz="800"/>
          </a:p>
          <a:p>
            <a:r>
              <a:rPr lang="en-US" smtClean="0"/>
              <a:t>Main memory and registers are only storage CPU can access directly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Memory unit only sees a stream of addresses + read requests, or address + data and write requests</a:t>
            </a:r>
          </a:p>
          <a:p>
            <a:endParaRPr lang="en-US" sz="800"/>
          </a:p>
          <a:p>
            <a:r>
              <a:rPr lang="en-US" smtClean="0"/>
              <a:t>Register access in one CPU clock (or less)</a:t>
            </a:r>
          </a:p>
          <a:p>
            <a:endParaRPr lang="en-US" sz="800"/>
          </a:p>
          <a:p>
            <a:r>
              <a:rPr lang="en-US" smtClean="0"/>
              <a:t>Main memory can take many cycles</a:t>
            </a:r>
          </a:p>
          <a:p>
            <a:endParaRPr lang="en-US" sz="800"/>
          </a:p>
          <a:p>
            <a:r>
              <a:rPr lang="en-US" b="1" smtClean="0">
                <a:solidFill>
                  <a:srgbClr val="3366FF"/>
                </a:solidFill>
              </a:rPr>
              <a:t>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sits between main memory and CPU registers</a:t>
            </a:r>
          </a:p>
          <a:p>
            <a:endParaRPr lang="en-US" sz="800"/>
          </a:p>
          <a:p>
            <a:r>
              <a:rPr lang="en-US" smtClean="0"/>
              <a:t>Protection of memory required to ensure correct operation</a:t>
            </a:r>
          </a:p>
          <a:p>
            <a:pPr>
              <a:buFont typeface="Monotype Sorts" charset="2"/>
              <a:buNone/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352242" cy="4483894"/>
          </a:xfrm>
        </p:spPr>
        <p:txBody>
          <a:bodyPr/>
          <a:lstStyle/>
          <a:p>
            <a:r>
              <a:rPr lang="en-US" smtClean="0"/>
              <a:t>Break up the logical address space into multiple page tables</a:t>
            </a:r>
          </a:p>
          <a:p>
            <a:endParaRPr lang="en-US" smtClean="0"/>
          </a:p>
          <a:p>
            <a:r>
              <a:rPr lang="en-US" smtClean="0"/>
              <a:t>A simple technique is a two-level page table</a:t>
            </a:r>
          </a:p>
          <a:p>
            <a:endParaRPr lang="en-US" smtClean="0"/>
          </a:p>
          <a:p>
            <a:r>
              <a:rPr lang="en-US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5592" y="1023938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/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326" y="965200"/>
            <a:ext cx="7807325" cy="5473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A logical address (on 32-bit machine with 1K page size) is divided into:</a:t>
            </a:r>
          </a:p>
          <a:p>
            <a:pPr marL="627857" lvl="1">
              <a:lnSpc>
                <a:spcPct val="90000"/>
              </a:lnSpc>
            </a:pPr>
            <a:r>
              <a:rPr lang="en-US" smtClean="0"/>
              <a:t>a page number consisting of 22 bits</a:t>
            </a:r>
          </a:p>
          <a:p>
            <a:pPr marL="627857" lvl="1">
              <a:lnSpc>
                <a:spcPct val="90000"/>
              </a:lnSpc>
            </a:pPr>
            <a:r>
              <a:rPr lang="en-US" smtClean="0"/>
              <a:t>a page offset consisting of 10 bits</a:t>
            </a:r>
          </a:p>
          <a:p>
            <a:pPr marL="627857" lvl="1"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mtClean="0"/>
              <a:t>Since the page table is paged, the page number is further divided into:</a:t>
            </a:r>
          </a:p>
          <a:p>
            <a:pPr marL="627857" lvl="1">
              <a:lnSpc>
                <a:spcPct val="90000"/>
              </a:lnSpc>
            </a:pPr>
            <a:r>
              <a:rPr lang="en-US" smtClean="0"/>
              <a:t>a 12-bit page number </a:t>
            </a:r>
          </a:p>
          <a:p>
            <a:pPr marL="627857" lvl="1">
              <a:lnSpc>
                <a:spcPct val="90000"/>
              </a:lnSpc>
            </a:pPr>
            <a:r>
              <a:rPr lang="en-US" smtClean="0"/>
              <a:t>a 10-bit page offset</a:t>
            </a:r>
          </a:p>
          <a:p>
            <a:pPr marL="627857" lvl="1"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mtClean="0"/>
              <a:t>Thus, a logical address is as follows:</a:t>
            </a:r>
            <a:br>
              <a:rPr lang="en-US" smtClean="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r>
              <a:rPr lang="en-US" sz="1600"/>
              <a:t/>
            </a:r>
            <a:br>
              <a:rPr lang="en-US" sz="1600"/>
            </a:br>
            <a:endParaRPr lang="en-US" sz="1600"/>
          </a:p>
          <a:p>
            <a:pPr>
              <a:lnSpc>
                <a:spcPct val="90000"/>
              </a:lnSpc>
            </a:pPr>
            <a:r>
              <a:rPr lang="en-US" smtClean="0"/>
              <a:t>where</a:t>
            </a:r>
            <a:r>
              <a:rPr lang="en-US" i="1" smtClean="0"/>
              <a:t> p</a:t>
            </a:r>
            <a:r>
              <a:rPr lang="en-US" i="1" baseline="-25000" smtClean="0"/>
              <a:t>1</a:t>
            </a:r>
            <a:r>
              <a:rPr lang="en-US" smtClean="0"/>
              <a:t> is an index into the outer page table, and </a:t>
            </a:r>
            <a:r>
              <a:rPr lang="en-US" i="1" smtClean="0"/>
              <a:t>p</a:t>
            </a:r>
            <a:r>
              <a:rPr lang="en-US" i="1" baseline="-25000" smtClean="0"/>
              <a:t>2</a:t>
            </a:r>
            <a:r>
              <a:rPr lang="en-US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smtClean="0"/>
              <a:t>Known as </a:t>
            </a:r>
            <a:r>
              <a:rPr lang="en-US" b="1" smtClean="0">
                <a:solidFill>
                  <a:srgbClr val="3366FF"/>
                </a:solidFill>
              </a:rPr>
              <a:t>forward-mapped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067050" y="4606529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905250" y="459700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701117" y="428267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901475" y="4192670"/>
            <a:ext cx="154400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68337" y="4205766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268702" y="465165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069331" y="464391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5069603" y="4682016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267076" y="5024916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40386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51054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29242" y="277416"/>
            <a:ext cx="7557558" cy="576263"/>
          </a:xfrm>
        </p:spPr>
        <p:txBody>
          <a:bodyPr/>
          <a:lstStyle/>
          <a:p>
            <a:pPr eaLnBrk="1" hangingPunct="1"/>
            <a:r>
              <a:rPr lang="en-US" smtClean="0"/>
              <a:t>Address-Translation Scheme</a:t>
            </a:r>
            <a:endParaRPr lang="en-US" sz="240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6" y="1747838"/>
            <a:ext cx="7098241" cy="299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44500" y="914400"/>
            <a:ext cx="8591550" cy="5473699"/>
          </a:xfrm>
        </p:spPr>
        <p:txBody>
          <a:bodyPr/>
          <a:lstStyle/>
          <a:p>
            <a:r>
              <a:rPr lang="en-US" smtClean="0"/>
              <a:t>Even two-level paging scheme not sufficient</a:t>
            </a:r>
          </a:p>
          <a:p>
            <a:r>
              <a:rPr lang="en-US" smtClean="0"/>
              <a:t>If page size is 4 KB (2</a:t>
            </a:r>
            <a:r>
              <a:rPr lang="en-US" baseline="30000" smtClean="0"/>
              <a:t>12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Then page table has 2</a:t>
            </a:r>
            <a:r>
              <a:rPr lang="en-US" baseline="30000" smtClean="0"/>
              <a:t>52</a:t>
            </a:r>
            <a:r>
              <a:rPr lang="en-US" smtClean="0"/>
              <a:t> entries</a:t>
            </a:r>
          </a:p>
          <a:p>
            <a:pPr lvl="1"/>
            <a:r>
              <a:rPr lang="en-US" smtClean="0"/>
              <a:t>If two level scheme, inner page tables could be 2</a:t>
            </a:r>
            <a:r>
              <a:rPr lang="en-US" baseline="30000" smtClean="0"/>
              <a:t>10</a:t>
            </a:r>
            <a:r>
              <a:rPr lang="en-US" smtClean="0"/>
              <a:t> 4-byte entries</a:t>
            </a:r>
          </a:p>
          <a:p>
            <a:pPr lvl="1"/>
            <a:r>
              <a:rPr lang="en-US" smtClean="0"/>
              <a:t>Address would look like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Outer page table has 2</a:t>
            </a:r>
            <a:r>
              <a:rPr lang="en-US" baseline="30000" smtClean="0"/>
              <a:t>42</a:t>
            </a:r>
            <a:r>
              <a:rPr lang="en-US" smtClean="0"/>
              <a:t> entries or 2</a:t>
            </a:r>
            <a:r>
              <a:rPr lang="en-US" baseline="30000" smtClean="0"/>
              <a:t>44</a:t>
            </a:r>
            <a:r>
              <a:rPr lang="en-US" smtClean="0"/>
              <a:t> bytes</a:t>
            </a:r>
          </a:p>
          <a:p>
            <a:pPr lvl="1"/>
            <a:r>
              <a:rPr lang="en-US" smtClean="0"/>
              <a:t>One solution is to add a 2</a:t>
            </a:r>
            <a:r>
              <a:rPr lang="en-US" baseline="30000" smtClean="0"/>
              <a:t>nd</a:t>
            </a:r>
            <a:r>
              <a:rPr lang="en-US" smtClean="0"/>
              <a:t> outer page table</a:t>
            </a:r>
          </a:p>
          <a:p>
            <a:pPr lvl="1"/>
            <a:r>
              <a:rPr lang="en-US" smtClean="0"/>
              <a:t>But in the following example the 2</a:t>
            </a:r>
            <a:r>
              <a:rPr lang="en-US" baseline="30000" smtClean="0"/>
              <a:t>nd</a:t>
            </a:r>
            <a:r>
              <a:rPr lang="en-US" smtClean="0"/>
              <a:t> outer page table is still 2</a:t>
            </a:r>
            <a:r>
              <a:rPr lang="en-US" baseline="30000" smtClean="0"/>
              <a:t>34</a:t>
            </a:r>
            <a:r>
              <a:rPr lang="en-US" smtClean="0"/>
              <a:t> bytes in size</a:t>
            </a:r>
          </a:p>
          <a:p>
            <a:pPr lvl="2"/>
            <a:r>
              <a:rPr lang="en-US" smtClean="0"/>
              <a:t>And possibly 4 memory access to get to one physical memory location</a:t>
            </a:r>
          </a:p>
          <a:p>
            <a:pPr lvl="1"/>
            <a:endParaRPr lang="en-US" smtClean="0"/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2497667" y="3354785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3335867" y="334526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4131733" y="303093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2496458" y="2958190"/>
            <a:ext cx="71044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latin typeface="Helvetica" pitchFamily="34" charset="0"/>
              </a:rPr>
              <a:t>outer</a:t>
            </a:r>
            <a:endParaRPr lang="en-US">
              <a:latin typeface="Helvetica" pitchFamily="34" charset="0"/>
            </a:endParaRP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4198953" y="2954023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2698790" y="3399912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499948" y="3392173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500219" y="3430273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697692" y="3773173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3469217" y="3782698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4536017" y="3782698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3335867" y="2947918"/>
            <a:ext cx="6976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latin typeface="Helvetica" pitchFamily="34" charset="0"/>
              </a:rPr>
              <a:t>inner</a:t>
            </a:r>
            <a:endParaRPr lang="en-US"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65717" y="277416"/>
            <a:ext cx="7821083" cy="576263"/>
          </a:xfrm>
        </p:spPr>
        <p:txBody>
          <a:bodyPr/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967" y="1818085"/>
            <a:ext cx="6208183" cy="138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92" y="3925491"/>
            <a:ext cx="644630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/>
          <a:lstStyle/>
          <a:p>
            <a:pPr eaLnBrk="1" hangingPunct="1"/>
            <a:r>
              <a:rPr lang="en-US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69225" cy="4483894"/>
          </a:xfrm>
        </p:spPr>
        <p:txBody>
          <a:bodyPr/>
          <a:lstStyle/>
          <a:p>
            <a:r>
              <a:rPr lang="en-US" smtClean="0"/>
              <a:t>Common in address spaces &gt; 32 bits</a:t>
            </a:r>
          </a:p>
          <a:p>
            <a:endParaRPr lang="en-US" smtClean="0"/>
          </a:p>
          <a:p>
            <a:r>
              <a:rPr lang="en-US" smtClean="0"/>
              <a:t>The virtual page number is hashed into a page table</a:t>
            </a:r>
          </a:p>
          <a:p>
            <a:pPr lvl="1"/>
            <a:r>
              <a:rPr lang="en-US" smtClean="0"/>
              <a:t>This page table contains a chain of elements hashing to the same location</a:t>
            </a:r>
          </a:p>
          <a:p>
            <a:pPr lvl="1"/>
            <a:endParaRPr lang="en-US" smtClean="0"/>
          </a:p>
          <a:p>
            <a:r>
              <a:rPr lang="en-US" smtClean="0"/>
              <a:t>Each element contains (1) the virtual page number (2) the value of the mapped page frame (3) a pointer to the next element</a:t>
            </a:r>
          </a:p>
          <a:p>
            <a:endParaRPr lang="en-US" smtClean="0"/>
          </a:p>
          <a:p>
            <a:r>
              <a:rPr lang="en-US" smtClean="0"/>
              <a:t>Virtual page numbers are compared in this chain searching for a match</a:t>
            </a:r>
          </a:p>
          <a:p>
            <a:pPr lvl="1"/>
            <a:r>
              <a:rPr lang="en-US" smtClean="0"/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240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2592" y="1529954"/>
            <a:ext cx="6883400" cy="397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277416"/>
            <a:ext cx="7956550" cy="576263"/>
          </a:xfrm>
        </p:spPr>
        <p:txBody>
          <a:bodyPr/>
          <a:lstStyle/>
          <a:p>
            <a:pPr eaLnBrk="1" hangingPunct="1"/>
            <a:r>
              <a:rPr lang="en-US" smtClean="0"/>
              <a:t>Inverted Page Table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反置页表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6" y="977900"/>
            <a:ext cx="7499350" cy="5235973"/>
          </a:xfrm>
        </p:spPr>
        <p:txBody>
          <a:bodyPr/>
          <a:lstStyle/>
          <a:p>
            <a:r>
              <a:rPr lang="en-US" smtClean="0"/>
              <a:t>Rather than each process having a page table and keeping track of all possible logical pages, track all physical pages</a:t>
            </a:r>
          </a:p>
          <a:p>
            <a:r>
              <a:rPr lang="en-US" smtClean="0"/>
              <a:t>One entry for each real page of memory</a:t>
            </a:r>
          </a:p>
          <a:p>
            <a:r>
              <a:rPr lang="en-US" smtClean="0"/>
              <a:t>Entry consists of the virtual address of the page stored in that real memory location, with information about the process that owns that page</a:t>
            </a:r>
          </a:p>
          <a:p>
            <a:r>
              <a:rPr lang="en-US" smtClean="0"/>
              <a:t>Decreases memory needed to store each page table, but increases time needed to search the table when a page reference occurs</a:t>
            </a:r>
          </a:p>
          <a:p>
            <a:r>
              <a:rPr lang="en-US" smtClean="0"/>
              <a:t>Use hash table to limit the search to one — or at most a few — page-table entries</a:t>
            </a:r>
          </a:p>
          <a:p>
            <a:pPr lvl="1"/>
            <a:r>
              <a:rPr lang="en-US" smtClean="0"/>
              <a:t>TLB can accelerate access</a:t>
            </a:r>
          </a:p>
          <a:p>
            <a:r>
              <a:rPr lang="en-US" smtClean="0"/>
              <a:t>But how to implement shared memory?</a:t>
            </a:r>
          </a:p>
          <a:p>
            <a:pPr lvl="1"/>
            <a:r>
              <a:rPr lang="en-US" smtClean="0"/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/>
          <a:lstStyle/>
          <a:p>
            <a:pPr eaLnBrk="1" hangingPunct="1"/>
            <a:r>
              <a:rPr lang="en-US" smtClean="0"/>
              <a:t>Inverted Page Table Architecture</a:t>
            </a:r>
            <a:endParaRPr lang="en-US" sz="240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175" y="1296591"/>
            <a:ext cx="6502400" cy="449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767" y="277416"/>
            <a:ext cx="6559550" cy="576263"/>
          </a:xfrm>
        </p:spPr>
        <p:txBody>
          <a:bodyPr/>
          <a:lstStyle/>
          <a:p>
            <a:pPr eaLnBrk="1" hangingPunct="1"/>
            <a:r>
              <a:rPr lang="en-US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9441"/>
            <a:ext cx="7352242" cy="4483894"/>
          </a:xfrm>
        </p:spPr>
        <p:txBody>
          <a:bodyPr/>
          <a:lstStyle/>
          <a:p>
            <a:r>
              <a:rPr lang="en-US" smtClean="0"/>
              <a:t>A pair of </a:t>
            </a: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and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registers define the logical address space</a:t>
            </a:r>
            <a:r>
              <a:rPr lang="en-US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地址空间</a:t>
            </a:r>
            <a:r>
              <a:rPr lang="en-US" smtClean="0">
                <a:latin typeface="宋体" pitchFamily="2" charset="-122"/>
                <a:ea typeface="宋体" pitchFamily="2" charset="-122"/>
              </a:rPr>
              <a:t>)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592" y="1795462"/>
            <a:ext cx="360045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分段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02550" cy="4941094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1832452" algn="l"/>
              </a:tabLst>
            </a:pPr>
            <a:endParaRPr lang="en-US" sz="800"/>
          </a:p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2452" algn="l"/>
              </a:tabLst>
            </a:pPr>
            <a:r>
              <a:rPr lang="en-US" smtClean="0"/>
              <a:t>A segment is a logical unit such as: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main program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procedure 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function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method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object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local variables, global variables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common block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stack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symbol table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smtClean="0"/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User’s View of a Program</a:t>
            </a:r>
            <a:endParaRPr lang="en-US" sz="240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416"/>
            <a:ext cx="7800975" cy="576263"/>
          </a:xfrm>
        </p:spPr>
        <p:txBody>
          <a:bodyPr/>
          <a:lstStyle/>
          <a:p>
            <a:pPr eaLnBrk="1" hangingPunct="1"/>
            <a:r>
              <a:rPr lang="en-US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2016455" y="5254707"/>
            <a:ext cx="137729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4871239" y="5254707"/>
            <a:ext cx="259557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4678"/>
            <a:ext cx="7734300" cy="5053013"/>
          </a:xfrm>
        </p:spPr>
        <p:txBody>
          <a:bodyPr/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smtClean="0"/>
              <a:t>Logical address consists of a two tuple: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smtClean="0"/>
              <a:t>		&lt;segment-number, offset&gt;,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endParaRPr lang="en-US" sz="80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 table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maps two-dimensional physical addresses; each table entry has: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contains the starting physical address where the segments reside in memory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specifies the length of the segment</a:t>
            </a:r>
          </a:p>
          <a:p>
            <a:pPr lvl="1">
              <a:tabLst>
                <a:tab pos="1830229" algn="l"/>
                <a:tab pos="2857024" algn="ctr"/>
              </a:tabLst>
            </a:pPr>
            <a:endParaRPr lang="en-US" sz="80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base register (STBR)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points to the segment table’s location in memory</a:t>
            </a:r>
          </a:p>
          <a:p>
            <a:pPr>
              <a:tabLst>
                <a:tab pos="1830229" algn="l"/>
                <a:tab pos="2857024" algn="ctr"/>
              </a:tabLst>
            </a:pPr>
            <a:endParaRPr lang="en-US" sz="80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smtClean="0">
                <a:solidFill>
                  <a:srgbClr val="3366FF"/>
                </a:solidFill>
              </a:rPr>
              <a:t>Segment-table length register (STLR)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indicates number of segments used by a program;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smtClean="0"/>
              <a:t>	                  segment number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is legal if </a:t>
            </a:r>
            <a:r>
              <a:rPr lang="en-US" b="1" i="1" smtClean="0">
                <a:solidFill>
                  <a:srgbClr val="FF0000"/>
                </a:solidFill>
              </a:rPr>
              <a:t>s</a:t>
            </a:r>
            <a:r>
              <a:rPr lang="en-US" smtClean="0"/>
              <a:t> &lt; </a:t>
            </a:r>
            <a:r>
              <a:rPr lang="en-US" b="1" smtClean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477566"/>
            <a:ext cx="7631642" cy="4469606"/>
          </a:xfrm>
        </p:spPr>
        <p:txBody>
          <a:bodyPr/>
          <a:lstStyle/>
          <a:p>
            <a:r>
              <a:rPr lang="en-US" smtClean="0"/>
              <a:t>Protection</a:t>
            </a:r>
          </a:p>
          <a:p>
            <a:pPr lvl="1"/>
            <a:r>
              <a:rPr lang="en-US" smtClean="0"/>
              <a:t>With each entry in segment table associate:</a:t>
            </a:r>
          </a:p>
          <a:p>
            <a:pPr lvl="2"/>
            <a:r>
              <a:rPr lang="en-US" smtClean="0"/>
              <a:t>validation bit = 0 </a:t>
            </a:r>
            <a:r>
              <a:rPr lang="en-US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smtClean="0">
                <a:sym typeface="Symbol" pitchFamily="18" charset="2"/>
              </a:rPr>
              <a:t>read/write/execute privileges</a:t>
            </a:r>
          </a:p>
          <a:p>
            <a:pPr lvl="2"/>
            <a:endParaRPr lang="en-US" smtClean="0">
              <a:sym typeface="Symbol" pitchFamily="18" charset="2"/>
            </a:endParaRPr>
          </a:p>
          <a:p>
            <a:r>
              <a:rPr lang="en-US" smtClean="0"/>
              <a:t>Protection bits associated with segments; code sharing occurs at segment level</a:t>
            </a:r>
          </a:p>
          <a:p>
            <a:endParaRPr lang="en-US" smtClean="0"/>
          </a:p>
          <a:p>
            <a:r>
              <a:rPr lang="en-US" smtClean="0"/>
              <a:t>Since segments vary in length, memory allocation is a dynamic storage-allocation problem</a:t>
            </a:r>
          </a:p>
          <a:p>
            <a:endParaRPr lang="en-US" smtClean="0"/>
          </a:p>
          <a:p>
            <a:r>
              <a:rPr lang="en-US" smtClean="0"/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Hardware</a:t>
            </a:r>
            <a:endParaRPr lang="en-US" sz="240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442" y="1113235"/>
            <a:ext cx="6921500" cy="4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/>
          <a:lstStyle/>
          <a:p>
            <a:pPr eaLnBrk="1" hangingPunct="1"/>
            <a:r>
              <a:rPr lang="en-US" smtClean="0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/>
          <a:lstStyle/>
          <a:p>
            <a:pPr eaLnBrk="1" hangingPunct="1"/>
            <a:r>
              <a:rPr lang="en-US" smtClean="0"/>
              <a:t>Example: The Intel Pentium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16000"/>
            <a:ext cx="8585200" cy="5524499"/>
          </a:xfrm>
        </p:spPr>
        <p:txBody>
          <a:bodyPr/>
          <a:lstStyle/>
          <a:p>
            <a:r>
              <a:rPr lang="en-US" smtClean="0"/>
              <a:t>Supports both segmentation and segmentation with paging</a:t>
            </a:r>
          </a:p>
          <a:p>
            <a:pPr lvl="1"/>
            <a:r>
              <a:rPr lang="en-US" smtClean="0"/>
              <a:t>Each segment can be 4 GB</a:t>
            </a:r>
          </a:p>
          <a:p>
            <a:pPr lvl="1"/>
            <a:r>
              <a:rPr lang="en-US" smtClean="0"/>
              <a:t>Up to 16 K segments per process</a:t>
            </a:r>
          </a:p>
          <a:p>
            <a:pPr lvl="1"/>
            <a:r>
              <a:rPr lang="en-US" smtClean="0"/>
              <a:t>Divided into two partitions</a:t>
            </a:r>
          </a:p>
          <a:p>
            <a:pPr lvl="2"/>
            <a:r>
              <a:rPr lang="en-US" smtClean="0"/>
              <a:t>First partition of up to 8 K segments are private to process (kept in </a:t>
            </a:r>
            <a:r>
              <a:rPr lang="en-US" b="1" smtClean="0">
                <a:solidFill>
                  <a:srgbClr val="3366FF"/>
                </a:solidFill>
              </a:rPr>
              <a:t>local descriptor table LDT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Second partition of up to 8K segments shared among all processes (kept in </a:t>
            </a:r>
            <a:r>
              <a:rPr lang="en-US" b="1" smtClean="0">
                <a:solidFill>
                  <a:srgbClr val="3366FF"/>
                </a:solidFill>
              </a:rPr>
              <a:t>global descriptor table GDT</a:t>
            </a:r>
            <a:r>
              <a:rPr lang="en-US" smtClean="0"/>
              <a:t>)</a:t>
            </a:r>
          </a:p>
          <a:p>
            <a:r>
              <a:rPr lang="en-US" smtClean="0"/>
              <a:t>CPU generates logical address</a:t>
            </a:r>
          </a:p>
          <a:p>
            <a:pPr lvl="1"/>
            <a:r>
              <a:rPr lang="en-US" smtClean="0"/>
              <a:t>Given to segmentation unit</a:t>
            </a:r>
          </a:p>
          <a:p>
            <a:pPr lvl="2"/>
            <a:r>
              <a:rPr lang="en-US" smtClean="0"/>
              <a:t>Which produces linear addresses </a:t>
            </a:r>
          </a:p>
          <a:p>
            <a:pPr lvl="1"/>
            <a:r>
              <a:rPr lang="en-US" smtClean="0"/>
              <a:t>Linear address given to paging unit</a:t>
            </a:r>
          </a:p>
          <a:p>
            <a:pPr lvl="2"/>
            <a:r>
              <a:rPr lang="en-US" smtClean="0"/>
              <a:t>Which generates physical address in main memory</a:t>
            </a:r>
          </a:p>
          <a:p>
            <a:pPr lvl="2"/>
            <a:r>
              <a:rPr lang="en-US" smtClean="0"/>
              <a:t>Paging units form equivalent of MMU</a:t>
            </a:r>
          </a:p>
          <a:p>
            <a:pPr lvl="2"/>
            <a:r>
              <a:rPr lang="en-US" smtClean="0"/>
              <a:t>Pages sizes can be 4 KB or 4 MB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94085"/>
            <a:ext cx="7670800" cy="619125"/>
          </a:xfrm>
        </p:spPr>
        <p:txBody>
          <a:bodyPr/>
          <a:lstStyle/>
          <a:p>
            <a:pPr eaLnBrk="1" hangingPunct="1"/>
            <a:r>
              <a:rPr lang="en-US" sz="2800"/>
              <a:t>Logical to Physical Address </a:t>
            </a:r>
            <a:br>
              <a:rPr lang="en-US" sz="2800"/>
            </a:br>
            <a:r>
              <a:rPr lang="en-US" sz="280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533526" y="4363641"/>
            <a:ext cx="5806017" cy="1273969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151" y="2180035"/>
            <a:ext cx="703897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917" y="277416"/>
            <a:ext cx="7490883" cy="576263"/>
          </a:xfrm>
        </p:spPr>
        <p:txBody>
          <a:bodyPr/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1570435"/>
            <a:ext cx="72612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1464733" y="1768079"/>
            <a:ext cx="6688667" cy="3682603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/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117" y="1219201"/>
            <a:ext cx="5119159" cy="499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0192" y="277416"/>
            <a:ext cx="7576608" cy="576263"/>
          </a:xfrm>
        </p:spPr>
        <p:txBody>
          <a:bodyPr/>
          <a:lstStyle/>
          <a:p>
            <a:pPr eaLnBrk="1" hangingPunct="1"/>
            <a:r>
              <a:rPr lang="en-US" smtClean="0"/>
              <a:t>Linear Address in Linux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736600" y="1513285"/>
            <a:ext cx="8039100" cy="391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uses only 6 segments (kernel code, kernel data, user code, user data, task-state segment (TSS), default LDT segment)</a:t>
            </a: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only uses two of four possible modes – kernel and user</a:t>
            </a: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Uses a three-level paging strategy that works well for 32-bit and 64-bit systems</a:t>
            </a: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Linear address broken into four parts:</a:t>
            </a: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342265" indent="-342265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smtClean="0">
                <a:latin typeface="Helvetica" pitchFamily="34" charset="0"/>
              </a:rPr>
              <a:t>But </a:t>
            </a:r>
            <a:r>
              <a:rPr kumimoji="1" lang="en-US">
                <a:latin typeface="Helvetica" pitchFamily="34" charset="0"/>
              </a:rPr>
              <a:t>the Pentium only supports 2-level paging?!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692" y="3902064"/>
            <a:ext cx="6907741" cy="81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/>
          <a:lstStyle/>
          <a:p>
            <a:pPr eaLnBrk="1" hangingPunct="1"/>
            <a:r>
              <a:rPr lang="en-US" smtClean="0"/>
              <a:t>Three-level Paging in Linux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5917" y="1304925"/>
            <a:ext cx="68770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647"/>
          </a:xfrm>
        </p:spPr>
        <p:txBody>
          <a:bodyPr/>
          <a:lstStyle/>
          <a:p>
            <a:pPr eaLnBrk="1" hangingPunct="1"/>
            <a:r>
              <a:rPr lang="en-US" smtClean="0"/>
              <a:t>End of Chapter 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Address Binding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地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址绑定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endParaRPr lang="en-US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smtClean="0"/>
              <a:t>Inconvenient to have first user process physical address always at 0000 </a:t>
            </a:r>
          </a:p>
          <a:p>
            <a:pPr lvl="1"/>
            <a:r>
              <a:rPr kumimoji="0" lang="en-US" smtClean="0"/>
              <a:t>How can it not be?</a:t>
            </a:r>
            <a:endParaRPr lang="en-US" smtClean="0"/>
          </a:p>
          <a:p>
            <a:r>
              <a:rPr kumimoji="0" lang="en-US" smtClean="0"/>
              <a:t>Further, addresses represented in different ways at different stages of a program’s life</a:t>
            </a:r>
          </a:p>
          <a:p>
            <a:pPr lvl="1"/>
            <a:r>
              <a:rPr kumimoji="0" lang="en-US" smtClean="0"/>
              <a:t>Source code addresses usually symbolic</a:t>
            </a:r>
          </a:p>
          <a:p>
            <a:pPr lvl="1"/>
            <a:r>
              <a:rPr kumimoji="0" lang="en-US" smtClean="0"/>
              <a:t>Compiled code addresses </a:t>
            </a:r>
            <a:r>
              <a:rPr kumimoji="0" lang="en-US" b="1" smtClean="0">
                <a:solidFill>
                  <a:srgbClr val="0000FF"/>
                </a:solidFill>
              </a:rPr>
              <a:t>bind </a:t>
            </a:r>
            <a:r>
              <a:rPr kumimoji="0" lang="en-US" smtClean="0"/>
              <a:t>to relocatable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可重定位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kumimoji="0" lang="en-US" smtClean="0"/>
              <a:t> addresses</a:t>
            </a:r>
          </a:p>
          <a:p>
            <a:pPr lvl="2"/>
            <a:r>
              <a:rPr kumimoji="0" lang="en-US" smtClean="0"/>
              <a:t>i.e. “14 bytes from beginning of this module”</a:t>
            </a:r>
          </a:p>
          <a:p>
            <a:pPr lvl="1"/>
            <a:r>
              <a:rPr kumimoji="0" lang="en-US" smtClean="0"/>
              <a:t>Linker or loader will bind relocatable addresses to absolute addresses</a:t>
            </a:r>
          </a:p>
          <a:p>
            <a:pPr lvl="2"/>
            <a:r>
              <a:rPr kumimoji="0" lang="en-US" smtClean="0"/>
              <a:t>i.e. 74014</a:t>
            </a:r>
          </a:p>
          <a:p>
            <a:pPr lvl="1"/>
            <a:r>
              <a:rPr kumimoji="0" lang="en-US" smtClean="0"/>
              <a:t>Each binding maps one address space to another</a:t>
            </a:r>
          </a:p>
          <a:p>
            <a:pPr>
              <a:buFont typeface="Monotype Sorts" charset="2"/>
              <a:buNone/>
            </a:pPr>
            <a:endParaRPr kumimoji="0" lang="en-US" smtClean="0"/>
          </a:p>
          <a:p>
            <a:pPr lvl="1"/>
            <a:endParaRPr kumimoji="0" 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403622"/>
            <a:ext cx="8134350" cy="457200"/>
          </a:xfrm>
        </p:spPr>
        <p:txBody>
          <a:bodyPr/>
          <a:lstStyle/>
          <a:p>
            <a:pPr eaLnBrk="1" hangingPunct="1"/>
            <a:r>
              <a:rPr lang="en-US" sz="280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1139429"/>
            <a:ext cx="7467600" cy="4114800"/>
          </a:xfrm>
        </p:spPr>
        <p:txBody>
          <a:bodyPr/>
          <a:lstStyle/>
          <a:p>
            <a:r>
              <a:rPr kumimoji="0" lang="en-US" smtClean="0"/>
              <a:t>Address </a:t>
            </a:r>
            <a:r>
              <a:rPr kumimoji="0" lang="en-US" smtClean="0"/>
              <a:t>binding of instructions and data to memory addresses can happen at three different stages</a:t>
            </a:r>
          </a:p>
          <a:p>
            <a:pPr lvl="1"/>
            <a:r>
              <a:rPr lang="en-US" b="1" smtClean="0"/>
              <a:t>Compile time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>
                <a:latin typeface="宋体" pitchFamily="2" charset="-122"/>
                <a:ea typeface="宋体" pitchFamily="2" charset="-122"/>
              </a:rPr>
              <a:t>编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译期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If memory location known a priori, </a:t>
            </a:r>
            <a:r>
              <a:rPr lang="en-US" b="1" smtClean="0">
                <a:solidFill>
                  <a:srgbClr val="3366FF"/>
                </a:solidFill>
              </a:rPr>
              <a:t>absolute code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can be generated; must recompile code if starting location changes</a:t>
            </a:r>
          </a:p>
          <a:p>
            <a:pPr lvl="1"/>
            <a:r>
              <a:rPr lang="en-US" b="1" smtClean="0"/>
              <a:t>Load time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装入期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Must generate </a:t>
            </a:r>
            <a:r>
              <a:rPr lang="en-US" b="1" smtClean="0">
                <a:solidFill>
                  <a:srgbClr val="3366FF"/>
                </a:solidFill>
              </a:rPr>
              <a:t>relocatable code</a:t>
            </a:r>
            <a:r>
              <a:rPr lang="en-US" smtClean="0"/>
              <a:t> if memory location is not known at compile time</a:t>
            </a:r>
          </a:p>
          <a:p>
            <a:pPr lvl="1"/>
            <a:r>
              <a:rPr lang="en-US" b="1" smtClean="0"/>
              <a:t>Execution time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执行期</a:t>
            </a:r>
            <a:r>
              <a:rPr lang="en-US" altLang="zh-CN" smtClean="0">
                <a:latin typeface="宋体" pitchFamily="2" charset="-122"/>
                <a:ea typeface="宋体" pitchFamily="2" charset="-122"/>
              </a:rPr>
              <a:t>)</a:t>
            </a:r>
            <a:r>
              <a:rPr lang="en-US" smtClean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smtClean="0"/>
              <a:t>Need hardware support for address maps (e.g., base and limit</a:t>
            </a:r>
            <a:r>
              <a:rPr lang="en-US" i="1" smtClean="0"/>
              <a:t> </a:t>
            </a:r>
            <a:r>
              <a:rPr lang="en-US" smtClean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7416"/>
            <a:ext cx="7966075" cy="576263"/>
          </a:xfrm>
        </p:spPr>
        <p:txBody>
          <a:bodyPr/>
          <a:lstStyle/>
          <a:p>
            <a:pPr eaLnBrk="1" hangingPunct="1"/>
            <a:r>
              <a:rPr lang="en-US" smtClean="0"/>
              <a:t>Multistep Processing of a User Program</a:t>
            </a:r>
            <a:r>
              <a:rPr lang="en-US" sz="280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7917" y="1187054"/>
            <a:ext cx="2687109" cy="498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5566</TotalTime>
  <Words>3055</Words>
  <Application>Microsoft Office PowerPoint</Application>
  <PresentationFormat>全屏显示(4:3)</PresentationFormat>
  <Paragraphs>518</Paragraphs>
  <Slides>63</Slides>
  <Notes>57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os-8</vt:lpstr>
      <vt:lpstr>Chapter 8:  Main Memory</vt:lpstr>
      <vt:lpstr>Chapter 8:  Memory Management</vt:lpstr>
      <vt:lpstr>Objectives</vt:lpstr>
      <vt:lpstr>Background</vt:lpstr>
      <vt:lpstr>Base and Limit Registers</vt:lpstr>
      <vt:lpstr>Hardware Address Protection with Base and Limit Registers</vt:lpstr>
      <vt:lpstr>Address Binding(地址绑定)</vt:lpstr>
      <vt:lpstr>Binding of Instructions and Data to Memory</vt:lpstr>
      <vt:lpstr>Multistep Processing of a User Program </vt:lpstr>
      <vt:lpstr>Logical vs. Physical Address Space</vt:lpstr>
      <vt:lpstr>Memory-Management Unit (MMU)(内存管理单元)</vt:lpstr>
      <vt:lpstr>Dynamic relocation using a  relocation register</vt:lpstr>
      <vt:lpstr>Dynamic Loading(动态装入)</vt:lpstr>
      <vt:lpstr>Dynamic Linking(动态链接)</vt:lpstr>
      <vt:lpstr>Swapping(交换)</vt:lpstr>
      <vt:lpstr>Schematic View of Swapping</vt:lpstr>
      <vt:lpstr>Context Switch Time including Swapping</vt:lpstr>
      <vt:lpstr>Contiguous Allocation(连续内存分配)</vt:lpstr>
      <vt:lpstr>Hardware Support for Relocation  and Limit Registers</vt:lpstr>
      <vt:lpstr>Contiguous Allocation (Cont.)</vt:lpstr>
      <vt:lpstr>Dynamic Storage-Allocation Problem</vt:lpstr>
      <vt:lpstr>Fragmentation(碎片)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 Bit In A Page Table</vt:lpstr>
      <vt:lpstr>Shared Pages(共享页)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Table(反置页表)</vt:lpstr>
      <vt:lpstr>Inverted Page Table Architecture</vt:lpstr>
      <vt:lpstr>Segmentation(分段)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Example: The Intel Pentium</vt:lpstr>
      <vt:lpstr>Logical to Physical Address  Translation in Pentium</vt:lpstr>
      <vt:lpstr>Intel Pentium Segmentation</vt:lpstr>
      <vt:lpstr>Pentium Paging Architecture</vt:lpstr>
      <vt:lpstr>Linear Address in Linux</vt:lpstr>
      <vt:lpstr>Three-level Paging in Linux</vt:lpstr>
      <vt:lpstr>End of Chapter 7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zuojie</cp:lastModifiedBy>
  <cp:revision>276</cp:revision>
  <cp:lastPrinted>2011-02-28T19:54:28Z</cp:lastPrinted>
  <dcterms:created xsi:type="dcterms:W3CDTF">2011-03-02T21:07:33Z</dcterms:created>
  <dcterms:modified xsi:type="dcterms:W3CDTF">2015-04-28T09:16:04Z</dcterms:modified>
</cp:coreProperties>
</file>